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3"/>
  </p:notesMasterIdLst>
  <p:sldIdLst>
    <p:sldId id="256" r:id="rId2"/>
    <p:sldId id="267" r:id="rId3"/>
    <p:sldId id="283" r:id="rId4"/>
    <p:sldId id="290" r:id="rId5"/>
    <p:sldId id="318" r:id="rId6"/>
    <p:sldId id="299" r:id="rId7"/>
    <p:sldId id="300" r:id="rId8"/>
    <p:sldId id="301" r:id="rId9"/>
    <p:sldId id="304" r:id="rId10"/>
    <p:sldId id="302" r:id="rId11"/>
    <p:sldId id="303" r:id="rId12"/>
    <p:sldId id="291" r:id="rId13"/>
    <p:sldId id="321" r:id="rId14"/>
    <p:sldId id="305" r:id="rId15"/>
    <p:sldId id="306" r:id="rId16"/>
    <p:sldId id="307" r:id="rId17"/>
    <p:sldId id="292" r:id="rId18"/>
    <p:sldId id="308" r:id="rId19"/>
    <p:sldId id="309" r:id="rId20"/>
    <p:sldId id="310" r:id="rId21"/>
    <p:sldId id="293" r:id="rId22"/>
    <p:sldId id="334" r:id="rId23"/>
    <p:sldId id="312" r:id="rId24"/>
    <p:sldId id="313" r:id="rId25"/>
    <p:sldId id="320" r:id="rId26"/>
    <p:sldId id="315" r:id="rId27"/>
    <p:sldId id="314" r:id="rId28"/>
    <p:sldId id="317" r:id="rId29"/>
    <p:sldId id="295" r:id="rId30"/>
    <p:sldId id="322" r:id="rId31"/>
    <p:sldId id="324" r:id="rId32"/>
    <p:sldId id="325" r:id="rId33"/>
    <p:sldId id="326" r:id="rId34"/>
    <p:sldId id="297" r:id="rId35"/>
    <p:sldId id="327" r:id="rId36"/>
    <p:sldId id="330" r:id="rId37"/>
    <p:sldId id="331" r:id="rId38"/>
    <p:sldId id="332" r:id="rId39"/>
    <p:sldId id="333" r:id="rId40"/>
    <p:sldId id="319" r:id="rId41"/>
    <p:sldId id="311" r:id="rId42"/>
  </p:sldIdLst>
  <p:sldSz cx="18288000" cy="10287000"/>
  <p:notesSz cx="6858000" cy="9144000"/>
  <p:embeddedFontLst>
    <p:embeddedFont>
      <p:font typeface="Noto Sans JP" panose="020B0200000000000000" pitchFamily="50" charset="-128"/>
      <p:regular r:id="rId44"/>
      <p:bold r:id="rId45"/>
    </p:embeddedFont>
    <p:embeddedFont>
      <p:font typeface="Noto Sans JP Bold" panose="020B0200000000000000" pitchFamily="50" charset="-128"/>
      <p:regular r:id="rId46"/>
      <p:bold r:id="rId47"/>
    </p:embeddedFont>
    <p:embeddedFont>
      <p:font typeface="游ゴシック" panose="020B0400000000000000" pitchFamily="50" charset="-128"/>
      <p:regular r:id="rId48"/>
      <p:bold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91749F61-A5A0-43B1-A9A9-F2223DDE318A}">
          <p14:sldIdLst>
            <p14:sldId id="256"/>
          </p14:sldIdLst>
        </p14:section>
        <p14:section name="目次" id="{D223A55B-D6AF-4EDE-95B0-FFB467136F77}">
          <p14:sldIdLst>
            <p14:sldId id="267"/>
          </p14:sldIdLst>
        </p14:section>
        <p14:section name="1. 背景と目的" id="{F754C666-B713-4D13-BC39-296BA47A6D69}">
          <p14:sldIdLst>
            <p14:sldId id="283"/>
          </p14:sldIdLst>
        </p14:section>
        <p14:section name="2. 開発概要" id="{26FE0A5F-364A-4BB2-B25D-A410D6105D1D}">
          <p14:sldIdLst>
            <p14:sldId id="290"/>
            <p14:sldId id="318"/>
            <p14:sldId id="299"/>
            <p14:sldId id="300"/>
            <p14:sldId id="301"/>
            <p14:sldId id="304"/>
            <p14:sldId id="302"/>
            <p14:sldId id="303"/>
          </p14:sldIdLst>
        </p14:section>
        <p14:section name="要件定義・設計・コーディング練習" id="{E58F1045-3A53-4B54-A047-8523220AA454}">
          <p14:sldIdLst>
            <p14:sldId id="291"/>
          </p14:sldIdLst>
        </p14:section>
        <p14:section name="3. システム設計・構成" id="{AD633C94-CF02-414E-8394-32131150765E}">
          <p14:sldIdLst>
            <p14:sldId id="321"/>
            <p14:sldId id="305"/>
            <p14:sldId id="306"/>
            <p14:sldId id="307"/>
          </p14:sldIdLst>
        </p14:section>
        <p14:section name="4. 実装画面・デモ紹介" id="{15E3035C-82A4-4E17-B30A-EFE8B28A301D}">
          <p14:sldIdLst>
            <p14:sldId id="292"/>
            <p14:sldId id="308"/>
            <p14:sldId id="309"/>
            <p14:sldId id="310"/>
          </p14:sldIdLst>
        </p14:section>
        <p14:section name="5. 工夫点・改善点" id="{AFBFA005-9C4C-4867-AC74-339DA6E4F044}">
          <p14:sldIdLst>
            <p14:sldId id="293"/>
            <p14:sldId id="334"/>
            <p14:sldId id="312"/>
            <p14:sldId id="313"/>
          </p14:sldIdLst>
        </p14:section>
        <p14:section name="6. テストと検証" id="{806F7E2D-2E47-48FA-A2A1-81993540EBE7}">
          <p14:sldIdLst>
            <p14:sldId id="320"/>
            <p14:sldId id="315"/>
            <p14:sldId id="314"/>
            <p14:sldId id="317"/>
          </p14:sldIdLst>
        </p14:section>
        <p14:section name="7. 結果と考察" id="{FD60381D-1314-4BBD-AFF0-E5E83A7BD407}">
          <p14:sldIdLst>
            <p14:sldId id="295"/>
            <p14:sldId id="322"/>
            <p14:sldId id="324"/>
            <p14:sldId id="325"/>
          </p14:sldIdLst>
        </p14:section>
        <p14:section name="8. まとめ" id="{5E054122-67A6-4B2D-AB0B-D8C847B5E552}">
          <p14:sldIdLst>
            <p14:sldId id="326"/>
          </p14:sldIdLst>
        </p14:section>
        <p14:section name="APPENDIX" id="{B8672E83-AED1-45CF-B1F7-C64A025DDE95}">
          <p14:sldIdLst>
            <p14:sldId id="297"/>
            <p14:sldId id="327"/>
            <p14:sldId id="330"/>
            <p14:sldId id="331"/>
            <p14:sldId id="332"/>
            <p14:sldId id="333"/>
            <p14:sldId id="319"/>
            <p14:sldId id="311"/>
          </p14:sldIdLst>
        </p14:section>
      </p14:sectionLst>
    </p:ext>
    <p:ext uri="{EFAFB233-063F-42B5-8137-9DF3F51BA10A}">
      <p15:sldGuideLst xmlns:p15="http://schemas.microsoft.com/office/powerpoint/2012/main">
        <p15:guide id="1" orient="horz" pos="3716" userDrawn="1">
          <p15:clr>
            <a:srgbClr val="A4A3A4"/>
          </p15:clr>
        </p15:guide>
        <p15:guide id="2" pos="2880" userDrawn="1">
          <p15:clr>
            <a:srgbClr val="A4A3A4"/>
          </p15:clr>
        </p15:guide>
        <p15:guide id="3" orient="horz" pos="36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4454"/>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74" y="258"/>
      </p:cViewPr>
      <p:guideLst>
        <p:guide orient="horz" pos="3716"/>
        <p:guide pos="2880"/>
        <p:guide orient="horz" pos="369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A9BF3-B3A8-4030-B5C0-A850F6A586F2}" type="datetimeFigureOut">
              <a:rPr kumimoji="1" lang="ja-JP" altLang="en-US" smtClean="0"/>
              <a:t>2025/11/11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8BF77-D40B-4F77-9DF4-4F4116B3312B}" type="slidenum">
              <a:rPr kumimoji="1" lang="ja-JP" altLang="en-US" smtClean="0"/>
              <a:t>‹#›</a:t>
            </a:fld>
            <a:endParaRPr kumimoji="1" lang="ja-JP" altLang="en-US"/>
          </a:p>
        </p:txBody>
      </p:sp>
    </p:spTree>
    <p:extLst>
      <p:ext uri="{BB962C8B-B14F-4D97-AF65-F5344CB8AC3E}">
        <p14:creationId xmlns:p14="http://schemas.microsoft.com/office/powerpoint/2010/main" val="4158787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E948BF77-D40B-4F77-9DF4-4F4116B3312B}" type="slidenum">
              <a:rPr kumimoji="1" lang="ja-JP" altLang="en-US" smtClean="0"/>
              <a:t>3</a:t>
            </a:fld>
            <a:endParaRPr kumimoji="1" lang="ja-JP" altLang="en-US"/>
          </a:p>
        </p:txBody>
      </p:sp>
    </p:spTree>
    <p:extLst>
      <p:ext uri="{BB962C8B-B14F-4D97-AF65-F5344CB8AC3E}">
        <p14:creationId xmlns:p14="http://schemas.microsoft.com/office/powerpoint/2010/main" val="4163109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48BF77-D40B-4F77-9DF4-4F4116B3312B}" type="slidenum">
              <a:rPr kumimoji="1" lang="ja-JP" altLang="en-US" smtClean="0"/>
              <a:t>8</a:t>
            </a:fld>
            <a:endParaRPr kumimoji="1" lang="ja-JP" altLang="en-US"/>
          </a:p>
        </p:txBody>
      </p:sp>
    </p:spTree>
    <p:extLst>
      <p:ext uri="{BB962C8B-B14F-4D97-AF65-F5344CB8AC3E}">
        <p14:creationId xmlns:p14="http://schemas.microsoft.com/office/powerpoint/2010/main" val="1988476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48BF77-D40B-4F77-9DF4-4F4116B3312B}" type="slidenum">
              <a:rPr kumimoji="1" lang="ja-JP" altLang="en-US" smtClean="0"/>
              <a:t>23</a:t>
            </a:fld>
            <a:endParaRPr kumimoji="1" lang="ja-JP" altLang="en-US"/>
          </a:p>
        </p:txBody>
      </p:sp>
    </p:spTree>
    <p:extLst>
      <p:ext uri="{BB962C8B-B14F-4D97-AF65-F5344CB8AC3E}">
        <p14:creationId xmlns:p14="http://schemas.microsoft.com/office/powerpoint/2010/main" val="2630757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48BF77-D40B-4F77-9DF4-4F4116B3312B}" type="slidenum">
              <a:rPr kumimoji="1" lang="ja-JP" altLang="en-US" smtClean="0"/>
              <a:t>37</a:t>
            </a:fld>
            <a:endParaRPr kumimoji="1" lang="ja-JP" altLang="en-US"/>
          </a:p>
        </p:txBody>
      </p:sp>
    </p:spTree>
    <p:extLst>
      <p:ext uri="{BB962C8B-B14F-4D97-AF65-F5344CB8AC3E}">
        <p14:creationId xmlns:p14="http://schemas.microsoft.com/office/powerpoint/2010/main" val="2893953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EFDC1-E97C-87D4-0D52-318A1C946E5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61AD6D-9635-61CB-77F2-0F9476CFA0B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8C9DA8-2A24-D60A-9E55-084A57DB3A3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EAA5362-C756-74DA-32B3-B8970A2A0B60}"/>
              </a:ext>
            </a:extLst>
          </p:cNvPr>
          <p:cNvSpPr>
            <a:spLocks noGrp="1"/>
          </p:cNvSpPr>
          <p:nvPr>
            <p:ph type="sldNum" sz="quarter" idx="5"/>
          </p:nvPr>
        </p:nvSpPr>
        <p:spPr/>
        <p:txBody>
          <a:bodyPr/>
          <a:lstStyle/>
          <a:p>
            <a:fld id="{E948BF77-D40B-4F77-9DF4-4F4116B3312B}" type="slidenum">
              <a:rPr kumimoji="1" lang="ja-JP" altLang="en-US" smtClean="0"/>
              <a:t>38</a:t>
            </a:fld>
            <a:endParaRPr kumimoji="1" lang="ja-JP" altLang="en-US"/>
          </a:p>
        </p:txBody>
      </p:sp>
    </p:spTree>
    <p:extLst>
      <p:ext uri="{BB962C8B-B14F-4D97-AF65-F5344CB8AC3E}">
        <p14:creationId xmlns:p14="http://schemas.microsoft.com/office/powerpoint/2010/main" val="214530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5DDA0-0301-4179-D986-C98E29255B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044515-AE68-95B9-4E30-24AFB51509C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C4A1BF4-B467-0B8E-CE48-5252139EF9A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805F032-293F-C215-D535-B57C7F8FCEF3}"/>
              </a:ext>
            </a:extLst>
          </p:cNvPr>
          <p:cNvSpPr>
            <a:spLocks noGrp="1"/>
          </p:cNvSpPr>
          <p:nvPr>
            <p:ph type="sldNum" sz="quarter" idx="5"/>
          </p:nvPr>
        </p:nvSpPr>
        <p:spPr/>
        <p:txBody>
          <a:bodyPr/>
          <a:lstStyle/>
          <a:p>
            <a:fld id="{E948BF77-D40B-4F77-9DF4-4F4116B3312B}" type="slidenum">
              <a:rPr kumimoji="1" lang="ja-JP" altLang="en-US" smtClean="0"/>
              <a:t>39</a:t>
            </a:fld>
            <a:endParaRPr kumimoji="1" lang="ja-JP" altLang="en-US"/>
          </a:p>
        </p:txBody>
      </p:sp>
    </p:spTree>
    <p:extLst>
      <p:ext uri="{BB962C8B-B14F-4D97-AF65-F5344CB8AC3E}">
        <p14:creationId xmlns:p14="http://schemas.microsoft.com/office/powerpoint/2010/main" val="2769093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1C5CE5-E51A-4202-B6D7-C04E8D62AF9A}" type="datetime1">
              <a:rPr lang="ja-JP" altLang="en-US" smtClean="0"/>
              <a:t>2025/11/11</a:t>
            </a:fld>
            <a:endParaRPr lang="en-US"/>
          </a:p>
        </p:txBody>
      </p:sp>
      <p:sp>
        <p:nvSpPr>
          <p:cNvPr id="5" name="Footer Placeholder 4"/>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6" name="Slide Number Placeholder 5"/>
          <p:cNvSpPr>
            <a:spLocks noGrp="1"/>
          </p:cNvSpPr>
          <p:nvPr>
            <p:ph type="sldNum" sz="quarter" idx="12"/>
          </p:nvPr>
        </p:nvSpPr>
        <p:spPr/>
        <p:txBody>
          <a:bodyPr/>
          <a:lstStyle>
            <a:lvl1pPr>
              <a:defRPr sz="2000"/>
            </a:lvl1pPr>
          </a:lstStyle>
          <a:p>
            <a:fld id="{B6F15528-21DE-4FAA-801E-634DDDAF4B2B}" type="slidenum">
              <a:rPr lang="en-US" smtClean="0"/>
              <a:pPr/>
              <a:t>‹#›</a:t>
            </a:fld>
            <a:endParaRPr lang="en-US"/>
          </a:p>
        </p:txBody>
      </p:sp>
      <p:sp>
        <p:nvSpPr>
          <p:cNvPr id="16" name="Freeform 11">
            <a:extLst>
              <a:ext uri="{FF2B5EF4-FFF2-40B4-BE49-F238E27FC236}">
                <a16:creationId xmlns:a16="http://schemas.microsoft.com/office/drawing/2014/main" id="{386F498A-06C1-6A09-6B37-40BA1BBF6BB3}"/>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7" name="Group 3">
            <a:extLst>
              <a:ext uri="{FF2B5EF4-FFF2-40B4-BE49-F238E27FC236}">
                <a16:creationId xmlns:a16="http://schemas.microsoft.com/office/drawing/2014/main" id="{BF4A235A-82DC-E737-9F18-C7C47F4D75F1}"/>
              </a:ext>
            </a:extLst>
          </p:cNvPr>
          <p:cNvGrpSpPr/>
          <p:nvPr userDrawn="1"/>
        </p:nvGrpSpPr>
        <p:grpSpPr>
          <a:xfrm>
            <a:off x="-192399" y="-167350"/>
            <a:ext cx="706780" cy="10168600"/>
            <a:chOff x="0" y="0"/>
            <a:chExt cx="942374" cy="13558134"/>
          </a:xfrm>
        </p:grpSpPr>
        <p:grpSp>
          <p:nvGrpSpPr>
            <p:cNvPr id="18" name="Group 4">
              <a:extLst>
                <a:ext uri="{FF2B5EF4-FFF2-40B4-BE49-F238E27FC236}">
                  <a16:creationId xmlns:a16="http://schemas.microsoft.com/office/drawing/2014/main" id="{04C034EF-760E-8681-F22B-114064850CD4}"/>
                </a:ext>
              </a:extLst>
            </p:cNvPr>
            <p:cNvGrpSpPr/>
            <p:nvPr/>
          </p:nvGrpSpPr>
          <p:grpSpPr>
            <a:xfrm>
              <a:off x="304842" y="604134"/>
              <a:ext cx="637532" cy="2716725"/>
              <a:chOff x="0" y="0"/>
              <a:chExt cx="125932" cy="536637"/>
            </a:xfrm>
          </p:grpSpPr>
          <p:sp>
            <p:nvSpPr>
              <p:cNvPr id="26" name="Freeform 5">
                <a:extLst>
                  <a:ext uri="{FF2B5EF4-FFF2-40B4-BE49-F238E27FC236}">
                    <a16:creationId xmlns:a16="http://schemas.microsoft.com/office/drawing/2014/main" id="{451FD142-8936-45C1-D6AC-9C012FEA1A35}"/>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7" name="TextBox 6">
                <a:extLst>
                  <a:ext uri="{FF2B5EF4-FFF2-40B4-BE49-F238E27FC236}">
                    <a16:creationId xmlns:a16="http://schemas.microsoft.com/office/drawing/2014/main" id="{25281AE9-6D98-005C-2147-F1B6E5B0773F}"/>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9" name="Group 7">
              <a:extLst>
                <a:ext uri="{FF2B5EF4-FFF2-40B4-BE49-F238E27FC236}">
                  <a16:creationId xmlns:a16="http://schemas.microsoft.com/office/drawing/2014/main" id="{43B4B952-F409-8078-6C52-D549844499B8}"/>
                </a:ext>
              </a:extLst>
            </p:cNvPr>
            <p:cNvGrpSpPr/>
            <p:nvPr/>
          </p:nvGrpSpPr>
          <p:grpSpPr>
            <a:xfrm>
              <a:off x="304842" y="604134"/>
              <a:ext cx="637532" cy="502824"/>
              <a:chOff x="0" y="0"/>
              <a:chExt cx="125932" cy="99323"/>
            </a:xfrm>
          </p:grpSpPr>
          <p:sp>
            <p:nvSpPr>
              <p:cNvPr id="24" name="Freeform 8">
                <a:extLst>
                  <a:ext uri="{FF2B5EF4-FFF2-40B4-BE49-F238E27FC236}">
                    <a16:creationId xmlns:a16="http://schemas.microsoft.com/office/drawing/2014/main" id="{EB725612-D5EC-28A2-F71C-11962E526216}"/>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5" name="TextBox 9">
                <a:extLst>
                  <a:ext uri="{FF2B5EF4-FFF2-40B4-BE49-F238E27FC236}">
                    <a16:creationId xmlns:a16="http://schemas.microsoft.com/office/drawing/2014/main" id="{05C53DBA-F35A-50F0-D1AF-AF076EA71857}"/>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0" name="Group 10">
              <a:extLst>
                <a:ext uri="{FF2B5EF4-FFF2-40B4-BE49-F238E27FC236}">
                  <a16:creationId xmlns:a16="http://schemas.microsoft.com/office/drawing/2014/main" id="{D504BB36-EED4-32B8-4ED0-9A53F46C8921}"/>
                </a:ext>
              </a:extLst>
            </p:cNvPr>
            <p:cNvGrpSpPr/>
            <p:nvPr/>
          </p:nvGrpSpPr>
          <p:grpSpPr>
            <a:xfrm>
              <a:off x="0" y="0"/>
              <a:ext cx="637532" cy="3431217"/>
              <a:chOff x="0" y="0"/>
              <a:chExt cx="125932" cy="677771"/>
            </a:xfrm>
          </p:grpSpPr>
          <p:sp>
            <p:nvSpPr>
              <p:cNvPr id="22" name="Freeform 11">
                <a:extLst>
                  <a:ext uri="{FF2B5EF4-FFF2-40B4-BE49-F238E27FC236}">
                    <a16:creationId xmlns:a16="http://schemas.microsoft.com/office/drawing/2014/main" id="{950A3E4A-5556-4366-34D4-768A09E57FA6}"/>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3" name="TextBox 12">
                <a:extLst>
                  <a:ext uri="{FF2B5EF4-FFF2-40B4-BE49-F238E27FC236}">
                    <a16:creationId xmlns:a16="http://schemas.microsoft.com/office/drawing/2014/main" id="{2E3B701C-3BFE-E267-19BB-0E3FDC6B414D}"/>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21" name="AutoShape 13">
              <a:extLst>
                <a:ext uri="{FF2B5EF4-FFF2-40B4-BE49-F238E27FC236}">
                  <a16:creationId xmlns:a16="http://schemas.microsoft.com/office/drawing/2014/main" id="{D31C0456-0E33-4C6B-B2F0-F4DFD26A8029}"/>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CF67AE-91E1-4B16-8A16-0086FA3D9B79}" type="datetime1">
              <a:rPr lang="ja-JP" altLang="en-US" smtClean="0"/>
              <a:t>2025/11/11</a:t>
            </a:fld>
            <a:endParaRPr lang="en-US"/>
          </a:p>
        </p:txBody>
      </p:sp>
      <p:sp>
        <p:nvSpPr>
          <p:cNvPr id="5" name="Footer Placeholder 4"/>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Freeform 11">
            <a:extLst>
              <a:ext uri="{FF2B5EF4-FFF2-40B4-BE49-F238E27FC236}">
                <a16:creationId xmlns:a16="http://schemas.microsoft.com/office/drawing/2014/main" id="{CB2E42DE-716F-BE78-3EF0-EAE860D0B805}"/>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8" name="Group 3">
            <a:extLst>
              <a:ext uri="{FF2B5EF4-FFF2-40B4-BE49-F238E27FC236}">
                <a16:creationId xmlns:a16="http://schemas.microsoft.com/office/drawing/2014/main" id="{22A3E2CD-43CC-0A4F-F7A2-246D8D4B60EE}"/>
              </a:ext>
            </a:extLst>
          </p:cNvPr>
          <p:cNvGrpSpPr/>
          <p:nvPr userDrawn="1"/>
        </p:nvGrpSpPr>
        <p:grpSpPr>
          <a:xfrm>
            <a:off x="-192399" y="-167350"/>
            <a:ext cx="706780" cy="10168600"/>
            <a:chOff x="0" y="0"/>
            <a:chExt cx="942374" cy="13558134"/>
          </a:xfrm>
        </p:grpSpPr>
        <p:grpSp>
          <p:nvGrpSpPr>
            <p:cNvPr id="9" name="Group 4">
              <a:extLst>
                <a:ext uri="{FF2B5EF4-FFF2-40B4-BE49-F238E27FC236}">
                  <a16:creationId xmlns:a16="http://schemas.microsoft.com/office/drawing/2014/main" id="{3D976BBB-B0EF-F76F-6FEC-2D81B3547C38}"/>
                </a:ext>
              </a:extLst>
            </p:cNvPr>
            <p:cNvGrpSpPr/>
            <p:nvPr/>
          </p:nvGrpSpPr>
          <p:grpSpPr>
            <a:xfrm>
              <a:off x="304842" y="604134"/>
              <a:ext cx="637532" cy="2716725"/>
              <a:chOff x="0" y="0"/>
              <a:chExt cx="125932" cy="536637"/>
            </a:xfrm>
          </p:grpSpPr>
          <p:sp>
            <p:nvSpPr>
              <p:cNvPr id="17" name="Freeform 5">
                <a:extLst>
                  <a:ext uri="{FF2B5EF4-FFF2-40B4-BE49-F238E27FC236}">
                    <a16:creationId xmlns:a16="http://schemas.microsoft.com/office/drawing/2014/main" id="{ACDCCD39-6405-3934-394F-7E1F9698C50A}"/>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8" name="TextBox 6">
                <a:extLst>
                  <a:ext uri="{FF2B5EF4-FFF2-40B4-BE49-F238E27FC236}">
                    <a16:creationId xmlns:a16="http://schemas.microsoft.com/office/drawing/2014/main" id="{322C9DDA-3EE5-A267-2961-D4DEE0FB73B6}"/>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7">
              <a:extLst>
                <a:ext uri="{FF2B5EF4-FFF2-40B4-BE49-F238E27FC236}">
                  <a16:creationId xmlns:a16="http://schemas.microsoft.com/office/drawing/2014/main" id="{9F4AFFA4-9C34-B0E9-60FC-9803D1DC4FB1}"/>
                </a:ext>
              </a:extLst>
            </p:cNvPr>
            <p:cNvGrpSpPr/>
            <p:nvPr/>
          </p:nvGrpSpPr>
          <p:grpSpPr>
            <a:xfrm>
              <a:off x="304842" y="604134"/>
              <a:ext cx="637532" cy="502824"/>
              <a:chOff x="0" y="0"/>
              <a:chExt cx="125932" cy="99323"/>
            </a:xfrm>
          </p:grpSpPr>
          <p:sp>
            <p:nvSpPr>
              <p:cNvPr id="15" name="Freeform 8">
                <a:extLst>
                  <a:ext uri="{FF2B5EF4-FFF2-40B4-BE49-F238E27FC236}">
                    <a16:creationId xmlns:a16="http://schemas.microsoft.com/office/drawing/2014/main" id="{55631C2D-9879-2738-EAC7-ACB4A3DB486C}"/>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6" name="TextBox 9">
                <a:extLst>
                  <a:ext uri="{FF2B5EF4-FFF2-40B4-BE49-F238E27FC236}">
                    <a16:creationId xmlns:a16="http://schemas.microsoft.com/office/drawing/2014/main" id="{4CD1D5CE-A87E-1AEF-9D79-902B618ED88B}"/>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1" name="Group 10">
              <a:extLst>
                <a:ext uri="{FF2B5EF4-FFF2-40B4-BE49-F238E27FC236}">
                  <a16:creationId xmlns:a16="http://schemas.microsoft.com/office/drawing/2014/main" id="{05AA748E-C2AF-B1B8-DDD9-B51BA5608234}"/>
                </a:ext>
              </a:extLst>
            </p:cNvPr>
            <p:cNvGrpSpPr/>
            <p:nvPr/>
          </p:nvGrpSpPr>
          <p:grpSpPr>
            <a:xfrm>
              <a:off x="0" y="0"/>
              <a:ext cx="637532" cy="3431217"/>
              <a:chOff x="0" y="0"/>
              <a:chExt cx="125932" cy="677771"/>
            </a:xfrm>
          </p:grpSpPr>
          <p:sp>
            <p:nvSpPr>
              <p:cNvPr id="13" name="Freeform 11">
                <a:extLst>
                  <a:ext uri="{FF2B5EF4-FFF2-40B4-BE49-F238E27FC236}">
                    <a16:creationId xmlns:a16="http://schemas.microsoft.com/office/drawing/2014/main" id="{41E19FB0-8E8D-7B08-65EA-6FB9A4DCEBB6}"/>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4" name="TextBox 12">
                <a:extLst>
                  <a:ext uri="{FF2B5EF4-FFF2-40B4-BE49-F238E27FC236}">
                    <a16:creationId xmlns:a16="http://schemas.microsoft.com/office/drawing/2014/main" id="{494FE2CC-04BD-7FD6-6083-83DE69C1E9B8}"/>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2" name="AutoShape 13">
              <a:extLst>
                <a:ext uri="{FF2B5EF4-FFF2-40B4-BE49-F238E27FC236}">
                  <a16:creationId xmlns:a16="http://schemas.microsoft.com/office/drawing/2014/main" id="{17E6D50C-6EFA-A2E3-23C2-422D5E248002}"/>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D7EEFA-0B32-46EE-BE0B-BA63D3C1166D}" type="datetime1">
              <a:rPr lang="ja-JP" altLang="en-US" smtClean="0"/>
              <a:t>2025/11/11</a:t>
            </a:fld>
            <a:endParaRPr lang="en-US"/>
          </a:p>
        </p:txBody>
      </p:sp>
      <p:sp>
        <p:nvSpPr>
          <p:cNvPr id="5" name="Footer Placeholder 4"/>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Freeform 11">
            <a:extLst>
              <a:ext uri="{FF2B5EF4-FFF2-40B4-BE49-F238E27FC236}">
                <a16:creationId xmlns:a16="http://schemas.microsoft.com/office/drawing/2014/main" id="{C3A37665-78C3-FA76-3C67-9D07B49024D1}"/>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8" name="Group 3">
            <a:extLst>
              <a:ext uri="{FF2B5EF4-FFF2-40B4-BE49-F238E27FC236}">
                <a16:creationId xmlns:a16="http://schemas.microsoft.com/office/drawing/2014/main" id="{FE1D4F75-4D59-3044-05C4-0C7C5EBE7A2F}"/>
              </a:ext>
            </a:extLst>
          </p:cNvPr>
          <p:cNvGrpSpPr/>
          <p:nvPr userDrawn="1"/>
        </p:nvGrpSpPr>
        <p:grpSpPr>
          <a:xfrm>
            <a:off x="-192399" y="-167350"/>
            <a:ext cx="706780" cy="10168600"/>
            <a:chOff x="0" y="0"/>
            <a:chExt cx="942374" cy="13558134"/>
          </a:xfrm>
        </p:grpSpPr>
        <p:grpSp>
          <p:nvGrpSpPr>
            <p:cNvPr id="9" name="Group 4">
              <a:extLst>
                <a:ext uri="{FF2B5EF4-FFF2-40B4-BE49-F238E27FC236}">
                  <a16:creationId xmlns:a16="http://schemas.microsoft.com/office/drawing/2014/main" id="{C7A9CF94-58F8-7D66-CB2D-016F85CF7068}"/>
                </a:ext>
              </a:extLst>
            </p:cNvPr>
            <p:cNvGrpSpPr/>
            <p:nvPr/>
          </p:nvGrpSpPr>
          <p:grpSpPr>
            <a:xfrm>
              <a:off x="304842" y="604134"/>
              <a:ext cx="637532" cy="2716725"/>
              <a:chOff x="0" y="0"/>
              <a:chExt cx="125932" cy="536637"/>
            </a:xfrm>
          </p:grpSpPr>
          <p:sp>
            <p:nvSpPr>
              <p:cNvPr id="17" name="Freeform 5">
                <a:extLst>
                  <a:ext uri="{FF2B5EF4-FFF2-40B4-BE49-F238E27FC236}">
                    <a16:creationId xmlns:a16="http://schemas.microsoft.com/office/drawing/2014/main" id="{22B0E9DF-1A42-2C5E-4322-41C8B3630A23}"/>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8" name="TextBox 6">
                <a:extLst>
                  <a:ext uri="{FF2B5EF4-FFF2-40B4-BE49-F238E27FC236}">
                    <a16:creationId xmlns:a16="http://schemas.microsoft.com/office/drawing/2014/main" id="{ECB78DBC-E531-360E-8DD0-DBC2679F937F}"/>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7">
              <a:extLst>
                <a:ext uri="{FF2B5EF4-FFF2-40B4-BE49-F238E27FC236}">
                  <a16:creationId xmlns:a16="http://schemas.microsoft.com/office/drawing/2014/main" id="{B45518EC-CC84-3495-6EA2-F187CE062E72}"/>
                </a:ext>
              </a:extLst>
            </p:cNvPr>
            <p:cNvGrpSpPr/>
            <p:nvPr/>
          </p:nvGrpSpPr>
          <p:grpSpPr>
            <a:xfrm>
              <a:off x="304842" y="604134"/>
              <a:ext cx="637532" cy="502824"/>
              <a:chOff x="0" y="0"/>
              <a:chExt cx="125932" cy="99323"/>
            </a:xfrm>
          </p:grpSpPr>
          <p:sp>
            <p:nvSpPr>
              <p:cNvPr id="15" name="Freeform 8">
                <a:extLst>
                  <a:ext uri="{FF2B5EF4-FFF2-40B4-BE49-F238E27FC236}">
                    <a16:creationId xmlns:a16="http://schemas.microsoft.com/office/drawing/2014/main" id="{2B4C1B28-64CE-0C02-E545-6A4D8F290306}"/>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6" name="TextBox 9">
                <a:extLst>
                  <a:ext uri="{FF2B5EF4-FFF2-40B4-BE49-F238E27FC236}">
                    <a16:creationId xmlns:a16="http://schemas.microsoft.com/office/drawing/2014/main" id="{74C6A662-C332-2E6E-5562-0AB82633AAF1}"/>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1" name="Group 10">
              <a:extLst>
                <a:ext uri="{FF2B5EF4-FFF2-40B4-BE49-F238E27FC236}">
                  <a16:creationId xmlns:a16="http://schemas.microsoft.com/office/drawing/2014/main" id="{6BBB79C3-5258-B2BC-94B6-FE3BEA7A39B7}"/>
                </a:ext>
              </a:extLst>
            </p:cNvPr>
            <p:cNvGrpSpPr/>
            <p:nvPr/>
          </p:nvGrpSpPr>
          <p:grpSpPr>
            <a:xfrm>
              <a:off x="0" y="0"/>
              <a:ext cx="637532" cy="3431217"/>
              <a:chOff x="0" y="0"/>
              <a:chExt cx="125932" cy="677771"/>
            </a:xfrm>
          </p:grpSpPr>
          <p:sp>
            <p:nvSpPr>
              <p:cNvPr id="13" name="Freeform 11">
                <a:extLst>
                  <a:ext uri="{FF2B5EF4-FFF2-40B4-BE49-F238E27FC236}">
                    <a16:creationId xmlns:a16="http://schemas.microsoft.com/office/drawing/2014/main" id="{EFBE9FB2-E8E9-F50A-813C-AC2C00C4DF15}"/>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4" name="TextBox 12">
                <a:extLst>
                  <a:ext uri="{FF2B5EF4-FFF2-40B4-BE49-F238E27FC236}">
                    <a16:creationId xmlns:a16="http://schemas.microsoft.com/office/drawing/2014/main" id="{B06BB85A-6670-8219-832B-9875F03F107B}"/>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2" name="AutoShape 13">
              <a:extLst>
                <a:ext uri="{FF2B5EF4-FFF2-40B4-BE49-F238E27FC236}">
                  <a16:creationId xmlns:a16="http://schemas.microsoft.com/office/drawing/2014/main" id="{DC4FFD52-C4D4-2440-E6EE-8BFE1C226ADD}"/>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36956"/>
            <a:ext cx="8229600" cy="1143000"/>
          </a:xfrm>
        </p:spPr>
        <p:txBody>
          <a:bodyPr/>
          <a:lstStyle/>
          <a:p>
            <a:r>
              <a:rPr lang="en-US"/>
              <a:t>Click to edit Master title style</a:t>
            </a:r>
          </a:p>
        </p:txBody>
      </p:sp>
      <p:sp>
        <p:nvSpPr>
          <p:cNvPr id="3" name="Content Placeholder 2"/>
          <p:cNvSpPr>
            <a:spLocks noGrp="1"/>
          </p:cNvSpPr>
          <p:nvPr>
            <p:ph idx="1"/>
          </p:nvPr>
        </p:nvSpPr>
        <p:spPr>
          <a:xfrm>
            <a:off x="457200" y="4076700"/>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E03CF8-B0BA-42E4-9104-A7A6396FDC6A}" type="datetime1">
              <a:rPr lang="ja-JP" altLang="en-US" smtClean="0"/>
              <a:t>2025/11/11</a:t>
            </a:fld>
            <a:endParaRPr lang="en-US"/>
          </a:p>
        </p:txBody>
      </p:sp>
      <p:sp>
        <p:nvSpPr>
          <p:cNvPr id="5" name="Footer Placeholder 4"/>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Freeform 19">
            <a:extLst>
              <a:ext uri="{FF2B5EF4-FFF2-40B4-BE49-F238E27FC236}">
                <a16:creationId xmlns:a16="http://schemas.microsoft.com/office/drawing/2014/main" id="{021A3BA3-FDE3-C13A-D26E-FA57C6AFBF0E}"/>
              </a:ext>
            </a:extLst>
          </p:cNvPr>
          <p:cNvSpPr/>
          <p:nvPr userDrawn="1"/>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8" name="Freeform 19">
            <a:extLst>
              <a:ext uri="{FF2B5EF4-FFF2-40B4-BE49-F238E27FC236}">
                <a16:creationId xmlns:a16="http://schemas.microsoft.com/office/drawing/2014/main" id="{AE5A1500-6F3D-618F-C60B-23ACD3F978B0}"/>
              </a:ext>
            </a:extLst>
          </p:cNvPr>
          <p:cNvSpPr/>
          <p:nvPr userDrawn="1"/>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9" name="Freeform 19">
            <a:extLst>
              <a:ext uri="{FF2B5EF4-FFF2-40B4-BE49-F238E27FC236}">
                <a16:creationId xmlns:a16="http://schemas.microsoft.com/office/drawing/2014/main" id="{C6FAF8B4-751D-0D1D-2C51-80D59506E6CA}"/>
              </a:ext>
            </a:extLst>
          </p:cNvPr>
          <p:cNvSpPr/>
          <p:nvPr userDrawn="1"/>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10" name="Freeform 19">
            <a:extLst>
              <a:ext uri="{FF2B5EF4-FFF2-40B4-BE49-F238E27FC236}">
                <a16:creationId xmlns:a16="http://schemas.microsoft.com/office/drawing/2014/main" id="{8DFA8F91-0F36-CE04-66C7-6CED87EEDE63}"/>
              </a:ext>
            </a:extLst>
          </p:cNvPr>
          <p:cNvSpPr/>
          <p:nvPr userDrawn="1"/>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11" name="Freeform 19">
            <a:extLst>
              <a:ext uri="{FF2B5EF4-FFF2-40B4-BE49-F238E27FC236}">
                <a16:creationId xmlns:a16="http://schemas.microsoft.com/office/drawing/2014/main" id="{F1BB33FE-78C4-38C7-EA7D-AD3A421DE066}"/>
              </a:ext>
            </a:extLst>
          </p:cNvPr>
          <p:cNvSpPr/>
          <p:nvPr userDrawn="1"/>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12" name="Freeform 19">
            <a:extLst>
              <a:ext uri="{FF2B5EF4-FFF2-40B4-BE49-F238E27FC236}">
                <a16:creationId xmlns:a16="http://schemas.microsoft.com/office/drawing/2014/main" id="{EA1555F2-E052-4033-A14B-A096B20B9AC5}"/>
              </a:ext>
            </a:extLst>
          </p:cNvPr>
          <p:cNvSpPr/>
          <p:nvPr userDrawn="1"/>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13" name="Freeform 19">
            <a:extLst>
              <a:ext uri="{FF2B5EF4-FFF2-40B4-BE49-F238E27FC236}">
                <a16:creationId xmlns:a16="http://schemas.microsoft.com/office/drawing/2014/main" id="{78F2AFBB-8E73-E1FA-AEB6-C84A58FE5E81}"/>
              </a:ext>
            </a:extLst>
          </p:cNvPr>
          <p:cNvSpPr/>
          <p:nvPr userDrawn="1"/>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14" name="Freeform 19">
            <a:extLst>
              <a:ext uri="{FF2B5EF4-FFF2-40B4-BE49-F238E27FC236}">
                <a16:creationId xmlns:a16="http://schemas.microsoft.com/office/drawing/2014/main" id="{88853CFB-5154-92A9-67BC-BE4E7933A759}"/>
              </a:ext>
            </a:extLst>
          </p:cNvPr>
          <p:cNvSpPr/>
          <p:nvPr userDrawn="1"/>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15" name="Freeform 19">
            <a:extLst>
              <a:ext uri="{FF2B5EF4-FFF2-40B4-BE49-F238E27FC236}">
                <a16:creationId xmlns:a16="http://schemas.microsoft.com/office/drawing/2014/main" id="{D0B03944-1EDD-FB23-8BE3-DB0F67F33E8E}"/>
              </a:ext>
            </a:extLst>
          </p:cNvPr>
          <p:cNvSpPr/>
          <p:nvPr userDrawn="1"/>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16" name="Freeform 11">
            <a:extLst>
              <a:ext uri="{FF2B5EF4-FFF2-40B4-BE49-F238E27FC236}">
                <a16:creationId xmlns:a16="http://schemas.microsoft.com/office/drawing/2014/main" id="{0268829B-F145-AC01-4866-0494ED2DC965}"/>
              </a:ext>
            </a:extLst>
          </p:cNvPr>
          <p:cNvSpPr/>
          <p:nvPr userDrawn="1"/>
        </p:nvSpPr>
        <p:spPr>
          <a:xfrm>
            <a:off x="-192399" y="-11430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7" name="Group 3">
            <a:extLst>
              <a:ext uri="{FF2B5EF4-FFF2-40B4-BE49-F238E27FC236}">
                <a16:creationId xmlns:a16="http://schemas.microsoft.com/office/drawing/2014/main" id="{0E2F34DD-8467-F1D0-9C84-FC3C1DD3F3BA}"/>
              </a:ext>
            </a:extLst>
          </p:cNvPr>
          <p:cNvGrpSpPr/>
          <p:nvPr userDrawn="1"/>
        </p:nvGrpSpPr>
        <p:grpSpPr>
          <a:xfrm>
            <a:off x="-192399" y="-114300"/>
            <a:ext cx="706780" cy="10168600"/>
            <a:chOff x="0" y="0"/>
            <a:chExt cx="942374" cy="13558134"/>
          </a:xfrm>
        </p:grpSpPr>
        <p:grpSp>
          <p:nvGrpSpPr>
            <p:cNvPr id="18" name="Group 4">
              <a:extLst>
                <a:ext uri="{FF2B5EF4-FFF2-40B4-BE49-F238E27FC236}">
                  <a16:creationId xmlns:a16="http://schemas.microsoft.com/office/drawing/2014/main" id="{CFBF4536-28AA-0643-378D-07C961C70A88}"/>
                </a:ext>
              </a:extLst>
            </p:cNvPr>
            <p:cNvGrpSpPr/>
            <p:nvPr/>
          </p:nvGrpSpPr>
          <p:grpSpPr>
            <a:xfrm>
              <a:off x="304842" y="604134"/>
              <a:ext cx="637532" cy="2716725"/>
              <a:chOff x="0" y="0"/>
              <a:chExt cx="125932" cy="536637"/>
            </a:xfrm>
          </p:grpSpPr>
          <p:sp>
            <p:nvSpPr>
              <p:cNvPr id="26" name="Freeform 5">
                <a:extLst>
                  <a:ext uri="{FF2B5EF4-FFF2-40B4-BE49-F238E27FC236}">
                    <a16:creationId xmlns:a16="http://schemas.microsoft.com/office/drawing/2014/main" id="{017A7D5F-3437-A1E3-D942-EBC89AA4053A}"/>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7" name="TextBox 6">
                <a:extLst>
                  <a:ext uri="{FF2B5EF4-FFF2-40B4-BE49-F238E27FC236}">
                    <a16:creationId xmlns:a16="http://schemas.microsoft.com/office/drawing/2014/main" id="{DD1D56CB-30CA-A9CA-0407-EE8C83CB253B}"/>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9" name="Group 7">
              <a:extLst>
                <a:ext uri="{FF2B5EF4-FFF2-40B4-BE49-F238E27FC236}">
                  <a16:creationId xmlns:a16="http://schemas.microsoft.com/office/drawing/2014/main" id="{CCCAA927-7316-D732-8320-43B78A23F127}"/>
                </a:ext>
              </a:extLst>
            </p:cNvPr>
            <p:cNvGrpSpPr/>
            <p:nvPr/>
          </p:nvGrpSpPr>
          <p:grpSpPr>
            <a:xfrm>
              <a:off x="304842" y="604134"/>
              <a:ext cx="637532" cy="502824"/>
              <a:chOff x="0" y="0"/>
              <a:chExt cx="125932" cy="99323"/>
            </a:xfrm>
          </p:grpSpPr>
          <p:sp>
            <p:nvSpPr>
              <p:cNvPr id="24" name="Freeform 8">
                <a:extLst>
                  <a:ext uri="{FF2B5EF4-FFF2-40B4-BE49-F238E27FC236}">
                    <a16:creationId xmlns:a16="http://schemas.microsoft.com/office/drawing/2014/main" id="{8227A2E4-7982-8B6A-660B-1563F6EAD218}"/>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5" name="TextBox 9">
                <a:extLst>
                  <a:ext uri="{FF2B5EF4-FFF2-40B4-BE49-F238E27FC236}">
                    <a16:creationId xmlns:a16="http://schemas.microsoft.com/office/drawing/2014/main" id="{DA14EA52-1A90-CF47-308D-3EB0BF335542}"/>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0" name="Group 10">
              <a:extLst>
                <a:ext uri="{FF2B5EF4-FFF2-40B4-BE49-F238E27FC236}">
                  <a16:creationId xmlns:a16="http://schemas.microsoft.com/office/drawing/2014/main" id="{1C05E80D-3C28-9427-7FF4-419E8E34F43E}"/>
                </a:ext>
              </a:extLst>
            </p:cNvPr>
            <p:cNvGrpSpPr/>
            <p:nvPr/>
          </p:nvGrpSpPr>
          <p:grpSpPr>
            <a:xfrm>
              <a:off x="0" y="0"/>
              <a:ext cx="637532" cy="3431217"/>
              <a:chOff x="0" y="0"/>
              <a:chExt cx="125932" cy="677771"/>
            </a:xfrm>
          </p:grpSpPr>
          <p:sp>
            <p:nvSpPr>
              <p:cNvPr id="22" name="Freeform 11">
                <a:extLst>
                  <a:ext uri="{FF2B5EF4-FFF2-40B4-BE49-F238E27FC236}">
                    <a16:creationId xmlns:a16="http://schemas.microsoft.com/office/drawing/2014/main" id="{984F8515-3665-2005-8BBD-9831B6C9EE96}"/>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3" name="TextBox 12">
                <a:extLst>
                  <a:ext uri="{FF2B5EF4-FFF2-40B4-BE49-F238E27FC236}">
                    <a16:creationId xmlns:a16="http://schemas.microsoft.com/office/drawing/2014/main" id="{D9816934-7B3B-E55A-B471-7D5987E8EF6F}"/>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21" name="AutoShape 13">
              <a:extLst>
                <a:ext uri="{FF2B5EF4-FFF2-40B4-BE49-F238E27FC236}">
                  <a16:creationId xmlns:a16="http://schemas.microsoft.com/office/drawing/2014/main" id="{51A30F37-EF3F-6115-18F1-3236291E84C9}"/>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6F2BAC-768D-4D99-A1B7-A5100603CA62}" type="datetime1">
              <a:rPr lang="ja-JP" altLang="en-US" smtClean="0"/>
              <a:t>2025/11/11</a:t>
            </a:fld>
            <a:endParaRPr lang="en-US"/>
          </a:p>
        </p:txBody>
      </p:sp>
      <p:sp>
        <p:nvSpPr>
          <p:cNvPr id="5" name="Footer Placeholder 4"/>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Freeform 19">
            <a:extLst>
              <a:ext uri="{FF2B5EF4-FFF2-40B4-BE49-F238E27FC236}">
                <a16:creationId xmlns:a16="http://schemas.microsoft.com/office/drawing/2014/main" id="{E0639F75-FD7A-5862-765E-0C7360AE3CA4}"/>
              </a:ext>
            </a:extLst>
          </p:cNvPr>
          <p:cNvSpPr/>
          <p:nvPr userDrawn="1"/>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8" name="Freeform 19">
            <a:extLst>
              <a:ext uri="{FF2B5EF4-FFF2-40B4-BE49-F238E27FC236}">
                <a16:creationId xmlns:a16="http://schemas.microsoft.com/office/drawing/2014/main" id="{24431C39-AA6E-B47A-1416-733E1606936A}"/>
              </a:ext>
            </a:extLst>
          </p:cNvPr>
          <p:cNvSpPr/>
          <p:nvPr userDrawn="1"/>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9" name="Freeform 19">
            <a:extLst>
              <a:ext uri="{FF2B5EF4-FFF2-40B4-BE49-F238E27FC236}">
                <a16:creationId xmlns:a16="http://schemas.microsoft.com/office/drawing/2014/main" id="{7B52EE05-F39D-FDFF-27C8-1EBEC8CF07C2}"/>
              </a:ext>
            </a:extLst>
          </p:cNvPr>
          <p:cNvSpPr/>
          <p:nvPr userDrawn="1"/>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10" name="Freeform 19">
            <a:extLst>
              <a:ext uri="{FF2B5EF4-FFF2-40B4-BE49-F238E27FC236}">
                <a16:creationId xmlns:a16="http://schemas.microsoft.com/office/drawing/2014/main" id="{97DC650D-752E-3208-E9EA-E51F8E27B1D6}"/>
              </a:ext>
            </a:extLst>
          </p:cNvPr>
          <p:cNvSpPr/>
          <p:nvPr userDrawn="1"/>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11" name="Freeform 19">
            <a:extLst>
              <a:ext uri="{FF2B5EF4-FFF2-40B4-BE49-F238E27FC236}">
                <a16:creationId xmlns:a16="http://schemas.microsoft.com/office/drawing/2014/main" id="{C4E4B655-90F8-A71B-520C-5F638B0F7482}"/>
              </a:ext>
            </a:extLst>
          </p:cNvPr>
          <p:cNvSpPr/>
          <p:nvPr userDrawn="1"/>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12" name="Freeform 19">
            <a:extLst>
              <a:ext uri="{FF2B5EF4-FFF2-40B4-BE49-F238E27FC236}">
                <a16:creationId xmlns:a16="http://schemas.microsoft.com/office/drawing/2014/main" id="{8FCF9359-1DA1-7718-30B6-4470D07E602F}"/>
              </a:ext>
            </a:extLst>
          </p:cNvPr>
          <p:cNvSpPr/>
          <p:nvPr userDrawn="1"/>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13" name="Freeform 19">
            <a:extLst>
              <a:ext uri="{FF2B5EF4-FFF2-40B4-BE49-F238E27FC236}">
                <a16:creationId xmlns:a16="http://schemas.microsoft.com/office/drawing/2014/main" id="{F6C8481D-85DB-3BAE-78CB-594E712D6E11}"/>
              </a:ext>
            </a:extLst>
          </p:cNvPr>
          <p:cNvSpPr/>
          <p:nvPr userDrawn="1"/>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14" name="Freeform 19">
            <a:extLst>
              <a:ext uri="{FF2B5EF4-FFF2-40B4-BE49-F238E27FC236}">
                <a16:creationId xmlns:a16="http://schemas.microsoft.com/office/drawing/2014/main" id="{407A7AE1-4910-27A9-8A51-E7614F6355F4}"/>
              </a:ext>
            </a:extLst>
          </p:cNvPr>
          <p:cNvSpPr/>
          <p:nvPr userDrawn="1"/>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15" name="Freeform 19">
            <a:extLst>
              <a:ext uri="{FF2B5EF4-FFF2-40B4-BE49-F238E27FC236}">
                <a16:creationId xmlns:a16="http://schemas.microsoft.com/office/drawing/2014/main" id="{653B4B8A-50AA-CDFA-D29B-855799B7BB0F}"/>
              </a:ext>
            </a:extLst>
          </p:cNvPr>
          <p:cNvSpPr/>
          <p:nvPr userDrawn="1"/>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16" name="Freeform 11">
            <a:extLst>
              <a:ext uri="{FF2B5EF4-FFF2-40B4-BE49-F238E27FC236}">
                <a16:creationId xmlns:a16="http://schemas.microsoft.com/office/drawing/2014/main" id="{5AB1BC91-BD66-6694-450C-3ED9A25D1019}"/>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7" name="Group 3">
            <a:extLst>
              <a:ext uri="{FF2B5EF4-FFF2-40B4-BE49-F238E27FC236}">
                <a16:creationId xmlns:a16="http://schemas.microsoft.com/office/drawing/2014/main" id="{3FAAEE82-205D-E34D-5D38-FB7677E97AD7}"/>
              </a:ext>
            </a:extLst>
          </p:cNvPr>
          <p:cNvGrpSpPr/>
          <p:nvPr userDrawn="1"/>
        </p:nvGrpSpPr>
        <p:grpSpPr>
          <a:xfrm>
            <a:off x="-192399" y="-167350"/>
            <a:ext cx="706780" cy="10168600"/>
            <a:chOff x="0" y="0"/>
            <a:chExt cx="942374" cy="13558134"/>
          </a:xfrm>
        </p:grpSpPr>
        <p:grpSp>
          <p:nvGrpSpPr>
            <p:cNvPr id="18" name="Group 4">
              <a:extLst>
                <a:ext uri="{FF2B5EF4-FFF2-40B4-BE49-F238E27FC236}">
                  <a16:creationId xmlns:a16="http://schemas.microsoft.com/office/drawing/2014/main" id="{02641F1C-4B01-21B9-6A33-EBD64E9B6E6C}"/>
                </a:ext>
              </a:extLst>
            </p:cNvPr>
            <p:cNvGrpSpPr/>
            <p:nvPr/>
          </p:nvGrpSpPr>
          <p:grpSpPr>
            <a:xfrm>
              <a:off x="304842" y="604134"/>
              <a:ext cx="637532" cy="2716725"/>
              <a:chOff x="0" y="0"/>
              <a:chExt cx="125932" cy="536637"/>
            </a:xfrm>
          </p:grpSpPr>
          <p:sp>
            <p:nvSpPr>
              <p:cNvPr id="26" name="Freeform 5">
                <a:extLst>
                  <a:ext uri="{FF2B5EF4-FFF2-40B4-BE49-F238E27FC236}">
                    <a16:creationId xmlns:a16="http://schemas.microsoft.com/office/drawing/2014/main" id="{CEFBE8B3-F252-AAF1-B58C-4190ADB32577}"/>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7" name="TextBox 6">
                <a:extLst>
                  <a:ext uri="{FF2B5EF4-FFF2-40B4-BE49-F238E27FC236}">
                    <a16:creationId xmlns:a16="http://schemas.microsoft.com/office/drawing/2014/main" id="{2096EB4B-7AA3-33D8-8199-CAD32FC7F0D8}"/>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9" name="Group 7">
              <a:extLst>
                <a:ext uri="{FF2B5EF4-FFF2-40B4-BE49-F238E27FC236}">
                  <a16:creationId xmlns:a16="http://schemas.microsoft.com/office/drawing/2014/main" id="{3AE53A07-1DC5-A6A4-B257-A049B998A34B}"/>
                </a:ext>
              </a:extLst>
            </p:cNvPr>
            <p:cNvGrpSpPr/>
            <p:nvPr/>
          </p:nvGrpSpPr>
          <p:grpSpPr>
            <a:xfrm>
              <a:off x="304842" y="604134"/>
              <a:ext cx="637532" cy="502824"/>
              <a:chOff x="0" y="0"/>
              <a:chExt cx="125932" cy="99323"/>
            </a:xfrm>
          </p:grpSpPr>
          <p:sp>
            <p:nvSpPr>
              <p:cNvPr id="24" name="Freeform 8">
                <a:extLst>
                  <a:ext uri="{FF2B5EF4-FFF2-40B4-BE49-F238E27FC236}">
                    <a16:creationId xmlns:a16="http://schemas.microsoft.com/office/drawing/2014/main" id="{8E4F1EA8-09A3-88C8-D041-48BD8CF5FB4B}"/>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5" name="TextBox 9">
                <a:extLst>
                  <a:ext uri="{FF2B5EF4-FFF2-40B4-BE49-F238E27FC236}">
                    <a16:creationId xmlns:a16="http://schemas.microsoft.com/office/drawing/2014/main" id="{8A059DF9-DF2B-97A5-0149-BF3DCFBFE850}"/>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0" name="Group 10">
              <a:extLst>
                <a:ext uri="{FF2B5EF4-FFF2-40B4-BE49-F238E27FC236}">
                  <a16:creationId xmlns:a16="http://schemas.microsoft.com/office/drawing/2014/main" id="{B2BACC23-EA31-47D0-A49C-FF60FD049BC0}"/>
                </a:ext>
              </a:extLst>
            </p:cNvPr>
            <p:cNvGrpSpPr/>
            <p:nvPr/>
          </p:nvGrpSpPr>
          <p:grpSpPr>
            <a:xfrm>
              <a:off x="0" y="0"/>
              <a:ext cx="637532" cy="3431217"/>
              <a:chOff x="0" y="0"/>
              <a:chExt cx="125932" cy="677771"/>
            </a:xfrm>
          </p:grpSpPr>
          <p:sp>
            <p:nvSpPr>
              <p:cNvPr id="22" name="Freeform 11">
                <a:extLst>
                  <a:ext uri="{FF2B5EF4-FFF2-40B4-BE49-F238E27FC236}">
                    <a16:creationId xmlns:a16="http://schemas.microsoft.com/office/drawing/2014/main" id="{C1959FD0-6613-628C-6C9C-333FD3B7A89F}"/>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3" name="TextBox 12">
                <a:extLst>
                  <a:ext uri="{FF2B5EF4-FFF2-40B4-BE49-F238E27FC236}">
                    <a16:creationId xmlns:a16="http://schemas.microsoft.com/office/drawing/2014/main" id="{C5067CA5-7DA4-782E-10BF-09AFB396D4C1}"/>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21" name="AutoShape 13">
              <a:extLst>
                <a:ext uri="{FF2B5EF4-FFF2-40B4-BE49-F238E27FC236}">
                  <a16:creationId xmlns:a16="http://schemas.microsoft.com/office/drawing/2014/main" id="{09146AA5-D39C-57D3-BC87-FE111F13F367}"/>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88734"/>
            <a:ext cx="8229600" cy="1143000"/>
          </a:xfrm>
        </p:spPr>
        <p:txBody>
          <a:bodyPr/>
          <a:lstStyle/>
          <a:p>
            <a:r>
              <a:rPr lang="en-US"/>
              <a:t>Click to edit Master title style</a:t>
            </a:r>
          </a:p>
        </p:txBody>
      </p:sp>
      <p:sp>
        <p:nvSpPr>
          <p:cNvPr id="3" name="Content Placeholder 2"/>
          <p:cNvSpPr>
            <a:spLocks noGrp="1"/>
          </p:cNvSpPr>
          <p:nvPr>
            <p:ph sz="half" idx="1"/>
          </p:nvPr>
        </p:nvSpPr>
        <p:spPr>
          <a:xfrm>
            <a:off x="504945" y="286317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6827" y="290377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F90CA7-2EF4-4A0D-87AA-3927C14BB157}" type="datetime1">
              <a:rPr lang="ja-JP" altLang="en-US" smtClean="0"/>
              <a:t>2025/11/11</a:t>
            </a:fld>
            <a:endParaRPr lang="en-US"/>
          </a:p>
        </p:txBody>
      </p:sp>
      <p:sp>
        <p:nvSpPr>
          <p:cNvPr id="6" name="Footer Placeholder 5"/>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Freeform 19">
            <a:extLst>
              <a:ext uri="{FF2B5EF4-FFF2-40B4-BE49-F238E27FC236}">
                <a16:creationId xmlns:a16="http://schemas.microsoft.com/office/drawing/2014/main" id="{5561DB15-E766-1AAF-B224-3E3FB14BE8A6}"/>
              </a:ext>
            </a:extLst>
          </p:cNvPr>
          <p:cNvSpPr/>
          <p:nvPr userDrawn="1"/>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9" name="Freeform 19">
            <a:extLst>
              <a:ext uri="{FF2B5EF4-FFF2-40B4-BE49-F238E27FC236}">
                <a16:creationId xmlns:a16="http://schemas.microsoft.com/office/drawing/2014/main" id="{2304FBEF-4C8A-AB26-4A1F-3E2F49EFF1CB}"/>
              </a:ext>
            </a:extLst>
          </p:cNvPr>
          <p:cNvSpPr/>
          <p:nvPr userDrawn="1"/>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10" name="Freeform 19">
            <a:extLst>
              <a:ext uri="{FF2B5EF4-FFF2-40B4-BE49-F238E27FC236}">
                <a16:creationId xmlns:a16="http://schemas.microsoft.com/office/drawing/2014/main" id="{C76AF051-0A21-9BBA-9131-9626F5B35FE0}"/>
              </a:ext>
            </a:extLst>
          </p:cNvPr>
          <p:cNvSpPr/>
          <p:nvPr userDrawn="1"/>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11" name="Freeform 19">
            <a:extLst>
              <a:ext uri="{FF2B5EF4-FFF2-40B4-BE49-F238E27FC236}">
                <a16:creationId xmlns:a16="http://schemas.microsoft.com/office/drawing/2014/main" id="{BF15E5BF-18A6-9120-C754-ACCD91B72C41}"/>
              </a:ext>
            </a:extLst>
          </p:cNvPr>
          <p:cNvSpPr/>
          <p:nvPr userDrawn="1"/>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12" name="Freeform 19">
            <a:extLst>
              <a:ext uri="{FF2B5EF4-FFF2-40B4-BE49-F238E27FC236}">
                <a16:creationId xmlns:a16="http://schemas.microsoft.com/office/drawing/2014/main" id="{AB628C81-1231-F037-462D-E813622BBF6B}"/>
              </a:ext>
            </a:extLst>
          </p:cNvPr>
          <p:cNvSpPr/>
          <p:nvPr userDrawn="1"/>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13" name="Freeform 19">
            <a:extLst>
              <a:ext uri="{FF2B5EF4-FFF2-40B4-BE49-F238E27FC236}">
                <a16:creationId xmlns:a16="http://schemas.microsoft.com/office/drawing/2014/main" id="{F3D735D4-41D1-0270-4067-EF6F1E4B4F1C}"/>
              </a:ext>
            </a:extLst>
          </p:cNvPr>
          <p:cNvSpPr/>
          <p:nvPr userDrawn="1"/>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14" name="Freeform 19">
            <a:extLst>
              <a:ext uri="{FF2B5EF4-FFF2-40B4-BE49-F238E27FC236}">
                <a16:creationId xmlns:a16="http://schemas.microsoft.com/office/drawing/2014/main" id="{F7F6E35D-8576-4D6E-713E-BB3E0C2DFD45}"/>
              </a:ext>
            </a:extLst>
          </p:cNvPr>
          <p:cNvSpPr/>
          <p:nvPr userDrawn="1"/>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15" name="Freeform 19">
            <a:extLst>
              <a:ext uri="{FF2B5EF4-FFF2-40B4-BE49-F238E27FC236}">
                <a16:creationId xmlns:a16="http://schemas.microsoft.com/office/drawing/2014/main" id="{09AC8366-3BA1-ABCF-93C2-A4D1F8347716}"/>
              </a:ext>
            </a:extLst>
          </p:cNvPr>
          <p:cNvSpPr/>
          <p:nvPr userDrawn="1"/>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16" name="Freeform 19">
            <a:extLst>
              <a:ext uri="{FF2B5EF4-FFF2-40B4-BE49-F238E27FC236}">
                <a16:creationId xmlns:a16="http://schemas.microsoft.com/office/drawing/2014/main" id="{40FC5CC1-6405-0768-F30C-9EFB1959ED9E}"/>
              </a:ext>
            </a:extLst>
          </p:cNvPr>
          <p:cNvSpPr/>
          <p:nvPr userDrawn="1"/>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17" name="Freeform 11">
            <a:extLst>
              <a:ext uri="{FF2B5EF4-FFF2-40B4-BE49-F238E27FC236}">
                <a16:creationId xmlns:a16="http://schemas.microsoft.com/office/drawing/2014/main" id="{BCFC80E9-CED8-6F17-052D-CB5B163B0540}"/>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8" name="Group 3">
            <a:extLst>
              <a:ext uri="{FF2B5EF4-FFF2-40B4-BE49-F238E27FC236}">
                <a16:creationId xmlns:a16="http://schemas.microsoft.com/office/drawing/2014/main" id="{D2ED99D9-038D-9BE8-DF3B-A36466A6AFB7}"/>
              </a:ext>
            </a:extLst>
          </p:cNvPr>
          <p:cNvGrpSpPr/>
          <p:nvPr userDrawn="1"/>
        </p:nvGrpSpPr>
        <p:grpSpPr>
          <a:xfrm>
            <a:off x="-192399" y="-167350"/>
            <a:ext cx="706780" cy="10168600"/>
            <a:chOff x="0" y="0"/>
            <a:chExt cx="942374" cy="13558134"/>
          </a:xfrm>
        </p:grpSpPr>
        <p:grpSp>
          <p:nvGrpSpPr>
            <p:cNvPr id="19" name="Group 4">
              <a:extLst>
                <a:ext uri="{FF2B5EF4-FFF2-40B4-BE49-F238E27FC236}">
                  <a16:creationId xmlns:a16="http://schemas.microsoft.com/office/drawing/2014/main" id="{4F0A05F7-EC7A-2563-5ED5-E300EF9D9F86}"/>
                </a:ext>
              </a:extLst>
            </p:cNvPr>
            <p:cNvGrpSpPr/>
            <p:nvPr/>
          </p:nvGrpSpPr>
          <p:grpSpPr>
            <a:xfrm>
              <a:off x="304842" y="604134"/>
              <a:ext cx="637532" cy="2716725"/>
              <a:chOff x="0" y="0"/>
              <a:chExt cx="125932" cy="536637"/>
            </a:xfrm>
          </p:grpSpPr>
          <p:sp>
            <p:nvSpPr>
              <p:cNvPr id="27" name="Freeform 5">
                <a:extLst>
                  <a:ext uri="{FF2B5EF4-FFF2-40B4-BE49-F238E27FC236}">
                    <a16:creationId xmlns:a16="http://schemas.microsoft.com/office/drawing/2014/main" id="{7EB6629C-BB4E-DE7D-2A4D-4103D8986206}"/>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8" name="TextBox 6">
                <a:extLst>
                  <a:ext uri="{FF2B5EF4-FFF2-40B4-BE49-F238E27FC236}">
                    <a16:creationId xmlns:a16="http://schemas.microsoft.com/office/drawing/2014/main" id="{BD177E19-2F61-9767-27B8-8252B99E04B0}"/>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0" name="Group 7">
              <a:extLst>
                <a:ext uri="{FF2B5EF4-FFF2-40B4-BE49-F238E27FC236}">
                  <a16:creationId xmlns:a16="http://schemas.microsoft.com/office/drawing/2014/main" id="{88892670-7C6D-E88A-0844-B5EBFC4A1F2D}"/>
                </a:ext>
              </a:extLst>
            </p:cNvPr>
            <p:cNvGrpSpPr/>
            <p:nvPr/>
          </p:nvGrpSpPr>
          <p:grpSpPr>
            <a:xfrm>
              <a:off x="304842" y="604134"/>
              <a:ext cx="637532" cy="502824"/>
              <a:chOff x="0" y="0"/>
              <a:chExt cx="125932" cy="99323"/>
            </a:xfrm>
          </p:grpSpPr>
          <p:sp>
            <p:nvSpPr>
              <p:cNvPr id="25" name="Freeform 8">
                <a:extLst>
                  <a:ext uri="{FF2B5EF4-FFF2-40B4-BE49-F238E27FC236}">
                    <a16:creationId xmlns:a16="http://schemas.microsoft.com/office/drawing/2014/main" id="{4DF42D9D-3DA2-FFC5-90D0-5A99118B7DE5}"/>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6" name="TextBox 9">
                <a:extLst>
                  <a:ext uri="{FF2B5EF4-FFF2-40B4-BE49-F238E27FC236}">
                    <a16:creationId xmlns:a16="http://schemas.microsoft.com/office/drawing/2014/main" id="{9B850FF4-AB1A-BB97-67E4-9D22A0ADAC60}"/>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1" name="Group 10">
              <a:extLst>
                <a:ext uri="{FF2B5EF4-FFF2-40B4-BE49-F238E27FC236}">
                  <a16:creationId xmlns:a16="http://schemas.microsoft.com/office/drawing/2014/main" id="{5B3DAAE2-D3D7-FE99-7441-B1D786F62364}"/>
                </a:ext>
              </a:extLst>
            </p:cNvPr>
            <p:cNvGrpSpPr/>
            <p:nvPr/>
          </p:nvGrpSpPr>
          <p:grpSpPr>
            <a:xfrm>
              <a:off x="0" y="0"/>
              <a:ext cx="637532" cy="3431217"/>
              <a:chOff x="0" y="0"/>
              <a:chExt cx="125932" cy="677771"/>
            </a:xfrm>
          </p:grpSpPr>
          <p:sp>
            <p:nvSpPr>
              <p:cNvPr id="23" name="Freeform 11">
                <a:extLst>
                  <a:ext uri="{FF2B5EF4-FFF2-40B4-BE49-F238E27FC236}">
                    <a16:creationId xmlns:a16="http://schemas.microsoft.com/office/drawing/2014/main" id="{AFAC198A-79DD-2C22-26AA-0556D2A72CE2}"/>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4" name="TextBox 12">
                <a:extLst>
                  <a:ext uri="{FF2B5EF4-FFF2-40B4-BE49-F238E27FC236}">
                    <a16:creationId xmlns:a16="http://schemas.microsoft.com/office/drawing/2014/main" id="{C2F2FB18-A1C6-CDC8-CF9E-7C0C7B27F865}"/>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22" name="AutoShape 13">
              <a:extLst>
                <a:ext uri="{FF2B5EF4-FFF2-40B4-BE49-F238E27FC236}">
                  <a16:creationId xmlns:a16="http://schemas.microsoft.com/office/drawing/2014/main" id="{D0C9BD16-2B58-4270-F8E9-222E99075154}"/>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7775" y="3014663"/>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7775" y="427513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7775" y="49149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95600" y="427513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5600" y="49149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299CBC-1296-4CD3-B986-F49216359279}" type="datetime1">
              <a:rPr lang="ja-JP" altLang="en-US" smtClean="0"/>
              <a:t>2025/11/11</a:t>
            </a:fld>
            <a:endParaRPr lang="en-US"/>
          </a:p>
        </p:txBody>
      </p:sp>
      <p:sp>
        <p:nvSpPr>
          <p:cNvPr id="8" name="Footer Placeholder 7"/>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Freeform 19">
            <a:extLst>
              <a:ext uri="{FF2B5EF4-FFF2-40B4-BE49-F238E27FC236}">
                <a16:creationId xmlns:a16="http://schemas.microsoft.com/office/drawing/2014/main" id="{C9A8EEE5-F32C-D76F-F0C5-4D648025A630}"/>
              </a:ext>
            </a:extLst>
          </p:cNvPr>
          <p:cNvSpPr/>
          <p:nvPr userDrawn="1"/>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11" name="Freeform 19">
            <a:extLst>
              <a:ext uri="{FF2B5EF4-FFF2-40B4-BE49-F238E27FC236}">
                <a16:creationId xmlns:a16="http://schemas.microsoft.com/office/drawing/2014/main" id="{0570DF7C-BB03-A25C-3A84-71F1B6B6E99B}"/>
              </a:ext>
            </a:extLst>
          </p:cNvPr>
          <p:cNvSpPr/>
          <p:nvPr userDrawn="1"/>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12" name="Freeform 19">
            <a:extLst>
              <a:ext uri="{FF2B5EF4-FFF2-40B4-BE49-F238E27FC236}">
                <a16:creationId xmlns:a16="http://schemas.microsoft.com/office/drawing/2014/main" id="{9FE83D11-BD35-9B2B-F73E-D48F9626C0F3}"/>
              </a:ext>
            </a:extLst>
          </p:cNvPr>
          <p:cNvSpPr/>
          <p:nvPr userDrawn="1"/>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13" name="Freeform 19">
            <a:extLst>
              <a:ext uri="{FF2B5EF4-FFF2-40B4-BE49-F238E27FC236}">
                <a16:creationId xmlns:a16="http://schemas.microsoft.com/office/drawing/2014/main" id="{046DF837-F330-6FB0-C7C3-1B4AB4104A01}"/>
              </a:ext>
            </a:extLst>
          </p:cNvPr>
          <p:cNvSpPr/>
          <p:nvPr userDrawn="1"/>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14" name="Freeform 19">
            <a:extLst>
              <a:ext uri="{FF2B5EF4-FFF2-40B4-BE49-F238E27FC236}">
                <a16:creationId xmlns:a16="http://schemas.microsoft.com/office/drawing/2014/main" id="{84469B88-08B1-02ED-A191-C49C060D7CF4}"/>
              </a:ext>
            </a:extLst>
          </p:cNvPr>
          <p:cNvSpPr/>
          <p:nvPr userDrawn="1"/>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15" name="Freeform 19">
            <a:extLst>
              <a:ext uri="{FF2B5EF4-FFF2-40B4-BE49-F238E27FC236}">
                <a16:creationId xmlns:a16="http://schemas.microsoft.com/office/drawing/2014/main" id="{DF0CED8E-0D5D-F882-B738-19717D9ABB9A}"/>
              </a:ext>
            </a:extLst>
          </p:cNvPr>
          <p:cNvSpPr/>
          <p:nvPr userDrawn="1"/>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16" name="Freeform 19">
            <a:extLst>
              <a:ext uri="{FF2B5EF4-FFF2-40B4-BE49-F238E27FC236}">
                <a16:creationId xmlns:a16="http://schemas.microsoft.com/office/drawing/2014/main" id="{3994BF15-E120-B37B-9360-6F092BD8CCE2}"/>
              </a:ext>
            </a:extLst>
          </p:cNvPr>
          <p:cNvSpPr/>
          <p:nvPr userDrawn="1"/>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17" name="Freeform 19">
            <a:extLst>
              <a:ext uri="{FF2B5EF4-FFF2-40B4-BE49-F238E27FC236}">
                <a16:creationId xmlns:a16="http://schemas.microsoft.com/office/drawing/2014/main" id="{30E1488E-A66F-B0C7-1A5E-6A8C2D4D33DB}"/>
              </a:ext>
            </a:extLst>
          </p:cNvPr>
          <p:cNvSpPr/>
          <p:nvPr userDrawn="1"/>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18" name="Freeform 19">
            <a:extLst>
              <a:ext uri="{FF2B5EF4-FFF2-40B4-BE49-F238E27FC236}">
                <a16:creationId xmlns:a16="http://schemas.microsoft.com/office/drawing/2014/main" id="{07ECC1A0-A8EC-8DBD-1C0C-51987DFB491E}"/>
              </a:ext>
            </a:extLst>
          </p:cNvPr>
          <p:cNvSpPr/>
          <p:nvPr userDrawn="1"/>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19" name="Freeform 11">
            <a:extLst>
              <a:ext uri="{FF2B5EF4-FFF2-40B4-BE49-F238E27FC236}">
                <a16:creationId xmlns:a16="http://schemas.microsoft.com/office/drawing/2014/main" id="{B8E78858-0172-0AC8-2F59-1439E3501839}"/>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20" name="Group 3">
            <a:extLst>
              <a:ext uri="{FF2B5EF4-FFF2-40B4-BE49-F238E27FC236}">
                <a16:creationId xmlns:a16="http://schemas.microsoft.com/office/drawing/2014/main" id="{B5C9D4FC-2DEE-1694-3A9C-98A4133A713E}"/>
              </a:ext>
            </a:extLst>
          </p:cNvPr>
          <p:cNvGrpSpPr/>
          <p:nvPr userDrawn="1"/>
        </p:nvGrpSpPr>
        <p:grpSpPr>
          <a:xfrm>
            <a:off x="-192399" y="-167350"/>
            <a:ext cx="706780" cy="10168600"/>
            <a:chOff x="0" y="0"/>
            <a:chExt cx="942374" cy="13558134"/>
          </a:xfrm>
        </p:grpSpPr>
        <p:grpSp>
          <p:nvGrpSpPr>
            <p:cNvPr id="21" name="Group 4">
              <a:extLst>
                <a:ext uri="{FF2B5EF4-FFF2-40B4-BE49-F238E27FC236}">
                  <a16:creationId xmlns:a16="http://schemas.microsoft.com/office/drawing/2014/main" id="{156DBDDF-9244-FF3F-835A-D6B50D6F98AD}"/>
                </a:ext>
              </a:extLst>
            </p:cNvPr>
            <p:cNvGrpSpPr/>
            <p:nvPr/>
          </p:nvGrpSpPr>
          <p:grpSpPr>
            <a:xfrm>
              <a:off x="304842" y="604134"/>
              <a:ext cx="637532" cy="2716725"/>
              <a:chOff x="0" y="0"/>
              <a:chExt cx="125932" cy="536637"/>
            </a:xfrm>
          </p:grpSpPr>
          <p:sp>
            <p:nvSpPr>
              <p:cNvPr id="29" name="Freeform 5">
                <a:extLst>
                  <a:ext uri="{FF2B5EF4-FFF2-40B4-BE49-F238E27FC236}">
                    <a16:creationId xmlns:a16="http://schemas.microsoft.com/office/drawing/2014/main" id="{B0448864-5EF3-3B2C-62D6-A0AAAC036456}"/>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0" name="TextBox 6">
                <a:extLst>
                  <a:ext uri="{FF2B5EF4-FFF2-40B4-BE49-F238E27FC236}">
                    <a16:creationId xmlns:a16="http://schemas.microsoft.com/office/drawing/2014/main" id="{A08021A0-2F81-5684-9FF6-84049CBC86CC}"/>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2" name="Group 7">
              <a:extLst>
                <a:ext uri="{FF2B5EF4-FFF2-40B4-BE49-F238E27FC236}">
                  <a16:creationId xmlns:a16="http://schemas.microsoft.com/office/drawing/2014/main" id="{B97F2B30-B56F-E369-87C6-F2A14F42E4D6}"/>
                </a:ext>
              </a:extLst>
            </p:cNvPr>
            <p:cNvGrpSpPr/>
            <p:nvPr/>
          </p:nvGrpSpPr>
          <p:grpSpPr>
            <a:xfrm>
              <a:off x="304842" y="604134"/>
              <a:ext cx="637532" cy="502824"/>
              <a:chOff x="0" y="0"/>
              <a:chExt cx="125932" cy="99323"/>
            </a:xfrm>
          </p:grpSpPr>
          <p:sp>
            <p:nvSpPr>
              <p:cNvPr id="27" name="Freeform 8">
                <a:extLst>
                  <a:ext uri="{FF2B5EF4-FFF2-40B4-BE49-F238E27FC236}">
                    <a16:creationId xmlns:a16="http://schemas.microsoft.com/office/drawing/2014/main" id="{16BA48C1-494D-8C2F-4921-F9654D27A3E3}"/>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8" name="TextBox 9">
                <a:extLst>
                  <a:ext uri="{FF2B5EF4-FFF2-40B4-BE49-F238E27FC236}">
                    <a16:creationId xmlns:a16="http://schemas.microsoft.com/office/drawing/2014/main" id="{FE9F90C7-0334-E9FB-E4E3-7E1576155E2F}"/>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3" name="Group 10">
              <a:extLst>
                <a:ext uri="{FF2B5EF4-FFF2-40B4-BE49-F238E27FC236}">
                  <a16:creationId xmlns:a16="http://schemas.microsoft.com/office/drawing/2014/main" id="{2EE602EC-22D0-CC28-CDA2-83BA164D404D}"/>
                </a:ext>
              </a:extLst>
            </p:cNvPr>
            <p:cNvGrpSpPr/>
            <p:nvPr/>
          </p:nvGrpSpPr>
          <p:grpSpPr>
            <a:xfrm>
              <a:off x="0" y="0"/>
              <a:ext cx="637532" cy="3431217"/>
              <a:chOff x="0" y="0"/>
              <a:chExt cx="125932" cy="677771"/>
            </a:xfrm>
          </p:grpSpPr>
          <p:sp>
            <p:nvSpPr>
              <p:cNvPr id="25" name="Freeform 11">
                <a:extLst>
                  <a:ext uri="{FF2B5EF4-FFF2-40B4-BE49-F238E27FC236}">
                    <a16:creationId xmlns:a16="http://schemas.microsoft.com/office/drawing/2014/main" id="{32EB6D2E-2EFC-5DD3-2847-45ED7EEAD1E8}"/>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6" name="TextBox 12">
                <a:extLst>
                  <a:ext uri="{FF2B5EF4-FFF2-40B4-BE49-F238E27FC236}">
                    <a16:creationId xmlns:a16="http://schemas.microsoft.com/office/drawing/2014/main" id="{671229FD-A5AE-BEE6-3DD1-182C4743FBD7}"/>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24" name="AutoShape 13">
              <a:extLst>
                <a:ext uri="{FF2B5EF4-FFF2-40B4-BE49-F238E27FC236}">
                  <a16:creationId xmlns:a16="http://schemas.microsoft.com/office/drawing/2014/main" id="{8C7EBA7F-7952-3D95-5660-B6F19D7C9A82}"/>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3610" y="1562100"/>
            <a:ext cx="8229600" cy="11430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1FD9F471-FF94-4C9A-AF19-51A96DF5A601}" type="datetime1">
              <a:rPr lang="ja-JP" altLang="en-US" smtClean="0"/>
              <a:t>2025/11/11</a:t>
            </a:fld>
            <a:endParaRPr lang="en-US"/>
          </a:p>
        </p:txBody>
      </p:sp>
      <p:sp>
        <p:nvSpPr>
          <p:cNvPr id="4" name="Footer Placeholder 3"/>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Freeform 19">
            <a:extLst>
              <a:ext uri="{FF2B5EF4-FFF2-40B4-BE49-F238E27FC236}">
                <a16:creationId xmlns:a16="http://schemas.microsoft.com/office/drawing/2014/main" id="{ECB1578C-BAD8-821C-D2AB-00D016B1643B}"/>
              </a:ext>
            </a:extLst>
          </p:cNvPr>
          <p:cNvSpPr/>
          <p:nvPr userDrawn="1"/>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 name="Freeform 19">
            <a:extLst>
              <a:ext uri="{FF2B5EF4-FFF2-40B4-BE49-F238E27FC236}">
                <a16:creationId xmlns:a16="http://schemas.microsoft.com/office/drawing/2014/main" id="{6CEAFC36-C68C-FC1C-08D1-56F32069073D}"/>
              </a:ext>
            </a:extLst>
          </p:cNvPr>
          <p:cNvSpPr/>
          <p:nvPr userDrawn="1"/>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8" name="Freeform 19">
            <a:extLst>
              <a:ext uri="{FF2B5EF4-FFF2-40B4-BE49-F238E27FC236}">
                <a16:creationId xmlns:a16="http://schemas.microsoft.com/office/drawing/2014/main" id="{6E6444C6-B361-8088-B8C5-9FA4445A9F44}"/>
              </a:ext>
            </a:extLst>
          </p:cNvPr>
          <p:cNvSpPr/>
          <p:nvPr userDrawn="1"/>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9" name="Freeform 19">
            <a:extLst>
              <a:ext uri="{FF2B5EF4-FFF2-40B4-BE49-F238E27FC236}">
                <a16:creationId xmlns:a16="http://schemas.microsoft.com/office/drawing/2014/main" id="{DD5954B3-B1A5-1088-3E9E-48CDFA815412}"/>
              </a:ext>
            </a:extLst>
          </p:cNvPr>
          <p:cNvSpPr/>
          <p:nvPr userDrawn="1"/>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10" name="Freeform 19">
            <a:extLst>
              <a:ext uri="{FF2B5EF4-FFF2-40B4-BE49-F238E27FC236}">
                <a16:creationId xmlns:a16="http://schemas.microsoft.com/office/drawing/2014/main" id="{3FCDA098-01DA-C3BD-7B46-AE537559D993}"/>
              </a:ext>
            </a:extLst>
          </p:cNvPr>
          <p:cNvSpPr/>
          <p:nvPr userDrawn="1"/>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11" name="Freeform 19">
            <a:extLst>
              <a:ext uri="{FF2B5EF4-FFF2-40B4-BE49-F238E27FC236}">
                <a16:creationId xmlns:a16="http://schemas.microsoft.com/office/drawing/2014/main" id="{45D34A2F-E903-D038-A11C-A2B62F16FCCA}"/>
              </a:ext>
            </a:extLst>
          </p:cNvPr>
          <p:cNvSpPr/>
          <p:nvPr userDrawn="1"/>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12" name="Freeform 19">
            <a:extLst>
              <a:ext uri="{FF2B5EF4-FFF2-40B4-BE49-F238E27FC236}">
                <a16:creationId xmlns:a16="http://schemas.microsoft.com/office/drawing/2014/main" id="{BAECC3CF-2E71-8CCC-5BCB-0E386AA73A4B}"/>
              </a:ext>
            </a:extLst>
          </p:cNvPr>
          <p:cNvSpPr/>
          <p:nvPr userDrawn="1"/>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13" name="Freeform 19">
            <a:extLst>
              <a:ext uri="{FF2B5EF4-FFF2-40B4-BE49-F238E27FC236}">
                <a16:creationId xmlns:a16="http://schemas.microsoft.com/office/drawing/2014/main" id="{BDB8A7DE-16D7-2387-B84B-E2CBF0C0358E}"/>
              </a:ext>
            </a:extLst>
          </p:cNvPr>
          <p:cNvSpPr/>
          <p:nvPr userDrawn="1"/>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14" name="Freeform 19">
            <a:extLst>
              <a:ext uri="{FF2B5EF4-FFF2-40B4-BE49-F238E27FC236}">
                <a16:creationId xmlns:a16="http://schemas.microsoft.com/office/drawing/2014/main" id="{EC0AE0A7-87DC-B5D3-FA92-EEDE2C9F13B5}"/>
              </a:ext>
            </a:extLst>
          </p:cNvPr>
          <p:cNvSpPr/>
          <p:nvPr userDrawn="1"/>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15" name="Freeform 11">
            <a:extLst>
              <a:ext uri="{FF2B5EF4-FFF2-40B4-BE49-F238E27FC236}">
                <a16:creationId xmlns:a16="http://schemas.microsoft.com/office/drawing/2014/main" id="{34D3B17A-38BC-A130-B1F6-D0F76386B1E0}"/>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6" name="Group 3">
            <a:extLst>
              <a:ext uri="{FF2B5EF4-FFF2-40B4-BE49-F238E27FC236}">
                <a16:creationId xmlns:a16="http://schemas.microsoft.com/office/drawing/2014/main" id="{455FABDD-F46F-0C12-1AC5-A9408790BA17}"/>
              </a:ext>
            </a:extLst>
          </p:cNvPr>
          <p:cNvGrpSpPr/>
          <p:nvPr userDrawn="1"/>
        </p:nvGrpSpPr>
        <p:grpSpPr>
          <a:xfrm>
            <a:off x="-192399" y="-167350"/>
            <a:ext cx="706780" cy="10168600"/>
            <a:chOff x="0" y="0"/>
            <a:chExt cx="942374" cy="13558134"/>
          </a:xfrm>
        </p:grpSpPr>
        <p:grpSp>
          <p:nvGrpSpPr>
            <p:cNvPr id="17" name="Group 4">
              <a:extLst>
                <a:ext uri="{FF2B5EF4-FFF2-40B4-BE49-F238E27FC236}">
                  <a16:creationId xmlns:a16="http://schemas.microsoft.com/office/drawing/2014/main" id="{D7D61A40-7807-9288-A2B5-97158FED29C2}"/>
                </a:ext>
              </a:extLst>
            </p:cNvPr>
            <p:cNvGrpSpPr/>
            <p:nvPr/>
          </p:nvGrpSpPr>
          <p:grpSpPr>
            <a:xfrm>
              <a:off x="304842" y="604134"/>
              <a:ext cx="637532" cy="2716725"/>
              <a:chOff x="0" y="0"/>
              <a:chExt cx="125932" cy="536637"/>
            </a:xfrm>
          </p:grpSpPr>
          <p:sp>
            <p:nvSpPr>
              <p:cNvPr id="25" name="Freeform 5">
                <a:extLst>
                  <a:ext uri="{FF2B5EF4-FFF2-40B4-BE49-F238E27FC236}">
                    <a16:creationId xmlns:a16="http://schemas.microsoft.com/office/drawing/2014/main" id="{D7936B28-0D02-57B0-EA95-390195CF7784}"/>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6" name="TextBox 6">
                <a:extLst>
                  <a:ext uri="{FF2B5EF4-FFF2-40B4-BE49-F238E27FC236}">
                    <a16:creationId xmlns:a16="http://schemas.microsoft.com/office/drawing/2014/main" id="{FF47506A-8C7A-2D2E-BAA8-19FB8C90CA6B}"/>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8" name="Group 7">
              <a:extLst>
                <a:ext uri="{FF2B5EF4-FFF2-40B4-BE49-F238E27FC236}">
                  <a16:creationId xmlns:a16="http://schemas.microsoft.com/office/drawing/2014/main" id="{4369E75C-D861-4953-8FEC-8DA0B4BF6DCA}"/>
                </a:ext>
              </a:extLst>
            </p:cNvPr>
            <p:cNvGrpSpPr/>
            <p:nvPr/>
          </p:nvGrpSpPr>
          <p:grpSpPr>
            <a:xfrm>
              <a:off x="304842" y="604134"/>
              <a:ext cx="637532" cy="502824"/>
              <a:chOff x="0" y="0"/>
              <a:chExt cx="125932" cy="99323"/>
            </a:xfrm>
          </p:grpSpPr>
          <p:sp>
            <p:nvSpPr>
              <p:cNvPr id="23" name="Freeform 8">
                <a:extLst>
                  <a:ext uri="{FF2B5EF4-FFF2-40B4-BE49-F238E27FC236}">
                    <a16:creationId xmlns:a16="http://schemas.microsoft.com/office/drawing/2014/main" id="{4E3B29E6-755A-EF8E-00C6-07D1DF5EC5B6}"/>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4" name="TextBox 9">
                <a:extLst>
                  <a:ext uri="{FF2B5EF4-FFF2-40B4-BE49-F238E27FC236}">
                    <a16:creationId xmlns:a16="http://schemas.microsoft.com/office/drawing/2014/main" id="{4554BA0B-AE80-6342-9E4D-9FCCC8A1A019}"/>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9" name="Group 10">
              <a:extLst>
                <a:ext uri="{FF2B5EF4-FFF2-40B4-BE49-F238E27FC236}">
                  <a16:creationId xmlns:a16="http://schemas.microsoft.com/office/drawing/2014/main" id="{A4B12F3F-52FC-3DFA-FBFA-47B309FFF519}"/>
                </a:ext>
              </a:extLst>
            </p:cNvPr>
            <p:cNvGrpSpPr/>
            <p:nvPr/>
          </p:nvGrpSpPr>
          <p:grpSpPr>
            <a:xfrm>
              <a:off x="0" y="0"/>
              <a:ext cx="637532" cy="3431217"/>
              <a:chOff x="0" y="0"/>
              <a:chExt cx="125932" cy="677771"/>
            </a:xfrm>
          </p:grpSpPr>
          <p:sp>
            <p:nvSpPr>
              <p:cNvPr id="21" name="Freeform 11">
                <a:extLst>
                  <a:ext uri="{FF2B5EF4-FFF2-40B4-BE49-F238E27FC236}">
                    <a16:creationId xmlns:a16="http://schemas.microsoft.com/office/drawing/2014/main" id="{5E567AD4-E11C-4ECE-5814-93E1EA594504}"/>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2" name="TextBox 12">
                <a:extLst>
                  <a:ext uri="{FF2B5EF4-FFF2-40B4-BE49-F238E27FC236}">
                    <a16:creationId xmlns:a16="http://schemas.microsoft.com/office/drawing/2014/main" id="{28111FE4-C388-3750-E593-5427AAA3907F}"/>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20" name="AutoShape 13">
              <a:extLst>
                <a:ext uri="{FF2B5EF4-FFF2-40B4-BE49-F238E27FC236}">
                  <a16:creationId xmlns:a16="http://schemas.microsoft.com/office/drawing/2014/main" id="{91E82264-3749-C55D-D837-58F0CFDCAA37}"/>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9253152"/>
            <a:ext cx="3501081" cy="759210"/>
          </a:xfrm>
        </p:spPr>
        <p:txBody>
          <a:bodyPr/>
          <a:lstStyle>
            <a:lvl1pPr>
              <a:defRPr sz="2000">
                <a:latin typeface="Noto Sans JP Bold" panose="020B0200000000000000" pitchFamily="50" charset="-128"/>
                <a:ea typeface="Noto Sans JP Bold" panose="020B0200000000000000" pitchFamily="50" charset="-128"/>
              </a:defRPr>
            </a:lvl1pPr>
          </a:lstStyle>
          <a:p>
            <a:fld id="{8F42FCD8-898F-4194-B0C4-622F5F670153}" type="datetime1">
              <a:rPr lang="ja-JP" altLang="en-US" smtClean="0"/>
              <a:t>2025/11/11</a:t>
            </a:fld>
            <a:endParaRPr lang="en-US"/>
          </a:p>
        </p:txBody>
      </p:sp>
      <p:sp>
        <p:nvSpPr>
          <p:cNvPr id="3" name="Footer Placeholder 2"/>
          <p:cNvSpPr>
            <a:spLocks noGrp="1"/>
          </p:cNvSpPr>
          <p:nvPr>
            <p:ph type="ftr" sz="quarter" idx="11"/>
          </p:nvPr>
        </p:nvSpPr>
        <p:spPr>
          <a:xfrm>
            <a:off x="4962525" y="9334502"/>
            <a:ext cx="8362950" cy="677862"/>
          </a:xfrm>
        </p:spPr>
        <p:txBody>
          <a:bodyPr/>
          <a:lstStyle>
            <a:lvl1pPr>
              <a:defRPr sz="2000">
                <a:latin typeface="Noto Sans JP Bold" panose="020B0200000000000000" pitchFamily="50" charset="-128"/>
                <a:ea typeface="Noto Sans JP Bold" panose="020B0200000000000000" pitchFamily="50" charset="-128"/>
              </a:defRPr>
            </a:lvl1pPr>
          </a:lstStyle>
          <a:p>
            <a:r>
              <a:rPr lang="ja-JP" altLang="en-US"/>
              <a:t>スレッドアプリ開発最終報告書　東京国際工科専門職大学　坂井壱謙</a:t>
            </a:r>
            <a:endParaRPr lang="en-US"/>
          </a:p>
        </p:txBody>
      </p:sp>
      <p:sp>
        <p:nvSpPr>
          <p:cNvPr id="4" name="Slide Number Placeholder 3"/>
          <p:cNvSpPr>
            <a:spLocks noGrp="1"/>
          </p:cNvSpPr>
          <p:nvPr>
            <p:ph type="sldNum" sz="quarter" idx="12"/>
          </p:nvPr>
        </p:nvSpPr>
        <p:spPr/>
        <p:txBody>
          <a:bodyPr/>
          <a:lstStyle>
            <a:lvl1pPr>
              <a:defRPr sz="2000"/>
            </a:lvl1pPr>
          </a:lstStyle>
          <a:p>
            <a:fld id="{B6F15528-21DE-4FAA-801E-634DDDAF4B2B}" type="slidenum">
              <a:rPr lang="en-US" smtClean="0"/>
              <a:pPr/>
              <a:t>‹#›</a:t>
            </a:fld>
            <a:endParaRPr lang="en-US"/>
          </a:p>
        </p:txBody>
      </p:sp>
      <p:sp>
        <p:nvSpPr>
          <p:cNvPr id="14" name="Freeform 11">
            <a:extLst>
              <a:ext uri="{FF2B5EF4-FFF2-40B4-BE49-F238E27FC236}">
                <a16:creationId xmlns:a16="http://schemas.microsoft.com/office/drawing/2014/main" id="{94FBEFF7-6987-7779-7C85-EBFEB55BF356}"/>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5" name="Group 3">
            <a:extLst>
              <a:ext uri="{FF2B5EF4-FFF2-40B4-BE49-F238E27FC236}">
                <a16:creationId xmlns:a16="http://schemas.microsoft.com/office/drawing/2014/main" id="{35338FC3-2C87-979F-4F0F-14DB09B5DC21}"/>
              </a:ext>
            </a:extLst>
          </p:cNvPr>
          <p:cNvGrpSpPr/>
          <p:nvPr userDrawn="1"/>
        </p:nvGrpSpPr>
        <p:grpSpPr>
          <a:xfrm>
            <a:off x="-192399" y="-167350"/>
            <a:ext cx="706780" cy="10168600"/>
            <a:chOff x="0" y="0"/>
            <a:chExt cx="942374" cy="13558134"/>
          </a:xfrm>
        </p:grpSpPr>
        <p:grpSp>
          <p:nvGrpSpPr>
            <p:cNvPr id="16" name="Group 4">
              <a:extLst>
                <a:ext uri="{FF2B5EF4-FFF2-40B4-BE49-F238E27FC236}">
                  <a16:creationId xmlns:a16="http://schemas.microsoft.com/office/drawing/2014/main" id="{802A1474-9626-266B-A4BA-EE9960E60A25}"/>
                </a:ext>
              </a:extLst>
            </p:cNvPr>
            <p:cNvGrpSpPr/>
            <p:nvPr/>
          </p:nvGrpSpPr>
          <p:grpSpPr>
            <a:xfrm>
              <a:off x="304842" y="604134"/>
              <a:ext cx="637532" cy="2716725"/>
              <a:chOff x="0" y="0"/>
              <a:chExt cx="125932" cy="536637"/>
            </a:xfrm>
          </p:grpSpPr>
          <p:sp>
            <p:nvSpPr>
              <p:cNvPr id="24" name="Freeform 5">
                <a:extLst>
                  <a:ext uri="{FF2B5EF4-FFF2-40B4-BE49-F238E27FC236}">
                    <a16:creationId xmlns:a16="http://schemas.microsoft.com/office/drawing/2014/main" id="{4A5E1919-90FA-621D-8A02-B699A36BA56A}"/>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5" name="TextBox 6">
                <a:extLst>
                  <a:ext uri="{FF2B5EF4-FFF2-40B4-BE49-F238E27FC236}">
                    <a16:creationId xmlns:a16="http://schemas.microsoft.com/office/drawing/2014/main" id="{F411ECF9-2822-FA49-DC5A-590990AA9C6C}"/>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7" name="Group 7">
              <a:extLst>
                <a:ext uri="{FF2B5EF4-FFF2-40B4-BE49-F238E27FC236}">
                  <a16:creationId xmlns:a16="http://schemas.microsoft.com/office/drawing/2014/main" id="{202D8541-79F1-5E50-0710-28FA9C3A1380}"/>
                </a:ext>
              </a:extLst>
            </p:cNvPr>
            <p:cNvGrpSpPr/>
            <p:nvPr/>
          </p:nvGrpSpPr>
          <p:grpSpPr>
            <a:xfrm>
              <a:off x="304842" y="604134"/>
              <a:ext cx="637532" cy="502824"/>
              <a:chOff x="0" y="0"/>
              <a:chExt cx="125932" cy="99323"/>
            </a:xfrm>
          </p:grpSpPr>
          <p:sp>
            <p:nvSpPr>
              <p:cNvPr id="22" name="Freeform 8">
                <a:extLst>
                  <a:ext uri="{FF2B5EF4-FFF2-40B4-BE49-F238E27FC236}">
                    <a16:creationId xmlns:a16="http://schemas.microsoft.com/office/drawing/2014/main" id="{EDDD896D-E22A-0E8B-EEF5-F6C647076A50}"/>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3" name="TextBox 9">
                <a:extLst>
                  <a:ext uri="{FF2B5EF4-FFF2-40B4-BE49-F238E27FC236}">
                    <a16:creationId xmlns:a16="http://schemas.microsoft.com/office/drawing/2014/main" id="{3357359C-BCAA-F7DD-C498-2ABE8289B107}"/>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8" name="Group 10">
              <a:extLst>
                <a:ext uri="{FF2B5EF4-FFF2-40B4-BE49-F238E27FC236}">
                  <a16:creationId xmlns:a16="http://schemas.microsoft.com/office/drawing/2014/main" id="{D1CD0C36-6FC3-E3AC-AC07-2600C4117BC2}"/>
                </a:ext>
              </a:extLst>
            </p:cNvPr>
            <p:cNvGrpSpPr/>
            <p:nvPr/>
          </p:nvGrpSpPr>
          <p:grpSpPr>
            <a:xfrm>
              <a:off x="0" y="0"/>
              <a:ext cx="637532" cy="3431217"/>
              <a:chOff x="0" y="0"/>
              <a:chExt cx="125932" cy="677771"/>
            </a:xfrm>
          </p:grpSpPr>
          <p:sp>
            <p:nvSpPr>
              <p:cNvPr id="20" name="Freeform 11">
                <a:extLst>
                  <a:ext uri="{FF2B5EF4-FFF2-40B4-BE49-F238E27FC236}">
                    <a16:creationId xmlns:a16="http://schemas.microsoft.com/office/drawing/2014/main" id="{B08629F3-14B2-076B-1038-0127D5354732}"/>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1" name="TextBox 12">
                <a:extLst>
                  <a:ext uri="{FF2B5EF4-FFF2-40B4-BE49-F238E27FC236}">
                    <a16:creationId xmlns:a16="http://schemas.microsoft.com/office/drawing/2014/main" id="{9D70A62C-74ED-0476-0075-1888632769CC}"/>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9" name="AutoShape 13">
              <a:extLst>
                <a:ext uri="{FF2B5EF4-FFF2-40B4-BE49-F238E27FC236}">
                  <a16:creationId xmlns:a16="http://schemas.microsoft.com/office/drawing/2014/main" id="{8304ED0A-CBB9-C27F-67AD-7D1C48057FD1}"/>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7350" y="186690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05200" y="186690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7350" y="302895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60206F-ED62-4C48-AB1C-110F9AF329D0}" type="datetime1">
              <a:rPr lang="ja-JP" altLang="en-US" smtClean="0"/>
              <a:t>2025/11/11</a:t>
            </a:fld>
            <a:endParaRPr lang="en-US"/>
          </a:p>
        </p:txBody>
      </p:sp>
      <p:sp>
        <p:nvSpPr>
          <p:cNvPr id="6" name="Footer Placeholder 5"/>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Freeform 19">
            <a:extLst>
              <a:ext uri="{FF2B5EF4-FFF2-40B4-BE49-F238E27FC236}">
                <a16:creationId xmlns:a16="http://schemas.microsoft.com/office/drawing/2014/main" id="{B17F4925-4F19-71FE-8C92-60761C4EB457}"/>
              </a:ext>
            </a:extLst>
          </p:cNvPr>
          <p:cNvSpPr/>
          <p:nvPr userDrawn="1"/>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9" name="Freeform 19">
            <a:extLst>
              <a:ext uri="{FF2B5EF4-FFF2-40B4-BE49-F238E27FC236}">
                <a16:creationId xmlns:a16="http://schemas.microsoft.com/office/drawing/2014/main" id="{F4B9F078-4F59-3C98-6709-311B9DB579DB}"/>
              </a:ext>
            </a:extLst>
          </p:cNvPr>
          <p:cNvSpPr/>
          <p:nvPr userDrawn="1"/>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10" name="Freeform 19">
            <a:extLst>
              <a:ext uri="{FF2B5EF4-FFF2-40B4-BE49-F238E27FC236}">
                <a16:creationId xmlns:a16="http://schemas.microsoft.com/office/drawing/2014/main" id="{732E14FC-5F59-FFB0-52EE-5241851652D8}"/>
              </a:ext>
            </a:extLst>
          </p:cNvPr>
          <p:cNvSpPr/>
          <p:nvPr userDrawn="1"/>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11" name="Freeform 19">
            <a:extLst>
              <a:ext uri="{FF2B5EF4-FFF2-40B4-BE49-F238E27FC236}">
                <a16:creationId xmlns:a16="http://schemas.microsoft.com/office/drawing/2014/main" id="{9F5E779C-BE3A-1C9F-C209-E63FE796A71D}"/>
              </a:ext>
            </a:extLst>
          </p:cNvPr>
          <p:cNvSpPr/>
          <p:nvPr userDrawn="1"/>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12" name="Freeform 19">
            <a:extLst>
              <a:ext uri="{FF2B5EF4-FFF2-40B4-BE49-F238E27FC236}">
                <a16:creationId xmlns:a16="http://schemas.microsoft.com/office/drawing/2014/main" id="{0D0867BA-2F7B-B54B-17B3-412FF8F141D2}"/>
              </a:ext>
            </a:extLst>
          </p:cNvPr>
          <p:cNvSpPr/>
          <p:nvPr userDrawn="1"/>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13" name="Freeform 19">
            <a:extLst>
              <a:ext uri="{FF2B5EF4-FFF2-40B4-BE49-F238E27FC236}">
                <a16:creationId xmlns:a16="http://schemas.microsoft.com/office/drawing/2014/main" id="{CFECD6C8-43ED-EB88-48BA-E39E7E6CA68A}"/>
              </a:ext>
            </a:extLst>
          </p:cNvPr>
          <p:cNvSpPr/>
          <p:nvPr userDrawn="1"/>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14" name="Freeform 19">
            <a:extLst>
              <a:ext uri="{FF2B5EF4-FFF2-40B4-BE49-F238E27FC236}">
                <a16:creationId xmlns:a16="http://schemas.microsoft.com/office/drawing/2014/main" id="{6FD3EB4B-8978-BE81-81F4-587E9FD09371}"/>
              </a:ext>
            </a:extLst>
          </p:cNvPr>
          <p:cNvSpPr/>
          <p:nvPr userDrawn="1"/>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15" name="Freeform 19">
            <a:extLst>
              <a:ext uri="{FF2B5EF4-FFF2-40B4-BE49-F238E27FC236}">
                <a16:creationId xmlns:a16="http://schemas.microsoft.com/office/drawing/2014/main" id="{9D26CC4C-8AE2-BF8D-E964-F9E46EAFE226}"/>
              </a:ext>
            </a:extLst>
          </p:cNvPr>
          <p:cNvSpPr/>
          <p:nvPr userDrawn="1"/>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16" name="Freeform 19">
            <a:extLst>
              <a:ext uri="{FF2B5EF4-FFF2-40B4-BE49-F238E27FC236}">
                <a16:creationId xmlns:a16="http://schemas.microsoft.com/office/drawing/2014/main" id="{94ABEE33-B18E-4BD3-3EC1-EC998C618373}"/>
              </a:ext>
            </a:extLst>
          </p:cNvPr>
          <p:cNvSpPr/>
          <p:nvPr userDrawn="1"/>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17" name="Freeform 11">
            <a:extLst>
              <a:ext uri="{FF2B5EF4-FFF2-40B4-BE49-F238E27FC236}">
                <a16:creationId xmlns:a16="http://schemas.microsoft.com/office/drawing/2014/main" id="{336C1DC0-2273-9D1C-3185-835299EB57FC}"/>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8" name="Group 3">
            <a:extLst>
              <a:ext uri="{FF2B5EF4-FFF2-40B4-BE49-F238E27FC236}">
                <a16:creationId xmlns:a16="http://schemas.microsoft.com/office/drawing/2014/main" id="{87E5E531-FD16-8AA7-25CD-CD558B3E692C}"/>
              </a:ext>
            </a:extLst>
          </p:cNvPr>
          <p:cNvGrpSpPr/>
          <p:nvPr userDrawn="1"/>
        </p:nvGrpSpPr>
        <p:grpSpPr>
          <a:xfrm>
            <a:off x="-192399" y="-167350"/>
            <a:ext cx="706780" cy="10168600"/>
            <a:chOff x="0" y="0"/>
            <a:chExt cx="942374" cy="13558134"/>
          </a:xfrm>
        </p:grpSpPr>
        <p:grpSp>
          <p:nvGrpSpPr>
            <p:cNvPr id="19" name="Group 4">
              <a:extLst>
                <a:ext uri="{FF2B5EF4-FFF2-40B4-BE49-F238E27FC236}">
                  <a16:creationId xmlns:a16="http://schemas.microsoft.com/office/drawing/2014/main" id="{570828CA-0158-AF2C-9144-8BE7111AD4A3}"/>
                </a:ext>
              </a:extLst>
            </p:cNvPr>
            <p:cNvGrpSpPr/>
            <p:nvPr/>
          </p:nvGrpSpPr>
          <p:grpSpPr>
            <a:xfrm>
              <a:off x="304842" y="604134"/>
              <a:ext cx="637532" cy="2716725"/>
              <a:chOff x="0" y="0"/>
              <a:chExt cx="125932" cy="536637"/>
            </a:xfrm>
          </p:grpSpPr>
          <p:sp>
            <p:nvSpPr>
              <p:cNvPr id="27" name="Freeform 5">
                <a:extLst>
                  <a:ext uri="{FF2B5EF4-FFF2-40B4-BE49-F238E27FC236}">
                    <a16:creationId xmlns:a16="http://schemas.microsoft.com/office/drawing/2014/main" id="{431CC8FF-FC94-BDF8-6FB6-0D3302E62F24}"/>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8" name="TextBox 6">
                <a:extLst>
                  <a:ext uri="{FF2B5EF4-FFF2-40B4-BE49-F238E27FC236}">
                    <a16:creationId xmlns:a16="http://schemas.microsoft.com/office/drawing/2014/main" id="{2327BC8B-767D-91F1-92FB-973A89145709}"/>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0" name="Group 7">
              <a:extLst>
                <a:ext uri="{FF2B5EF4-FFF2-40B4-BE49-F238E27FC236}">
                  <a16:creationId xmlns:a16="http://schemas.microsoft.com/office/drawing/2014/main" id="{68D95FFB-7D39-5198-5624-A2B9D0515D8F}"/>
                </a:ext>
              </a:extLst>
            </p:cNvPr>
            <p:cNvGrpSpPr/>
            <p:nvPr/>
          </p:nvGrpSpPr>
          <p:grpSpPr>
            <a:xfrm>
              <a:off x="304842" y="604134"/>
              <a:ext cx="637532" cy="502824"/>
              <a:chOff x="0" y="0"/>
              <a:chExt cx="125932" cy="99323"/>
            </a:xfrm>
          </p:grpSpPr>
          <p:sp>
            <p:nvSpPr>
              <p:cNvPr id="25" name="Freeform 8">
                <a:extLst>
                  <a:ext uri="{FF2B5EF4-FFF2-40B4-BE49-F238E27FC236}">
                    <a16:creationId xmlns:a16="http://schemas.microsoft.com/office/drawing/2014/main" id="{1F831106-B848-629A-BEE1-AF08F7119F31}"/>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6" name="TextBox 9">
                <a:extLst>
                  <a:ext uri="{FF2B5EF4-FFF2-40B4-BE49-F238E27FC236}">
                    <a16:creationId xmlns:a16="http://schemas.microsoft.com/office/drawing/2014/main" id="{2CD7E7F6-91F3-646F-F4B1-425558D20B50}"/>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1" name="Group 10">
              <a:extLst>
                <a:ext uri="{FF2B5EF4-FFF2-40B4-BE49-F238E27FC236}">
                  <a16:creationId xmlns:a16="http://schemas.microsoft.com/office/drawing/2014/main" id="{6B89C5F1-5881-F2BE-2218-28EAA0EA5A25}"/>
                </a:ext>
              </a:extLst>
            </p:cNvPr>
            <p:cNvGrpSpPr/>
            <p:nvPr/>
          </p:nvGrpSpPr>
          <p:grpSpPr>
            <a:xfrm>
              <a:off x="0" y="0"/>
              <a:ext cx="637532" cy="3431217"/>
              <a:chOff x="0" y="0"/>
              <a:chExt cx="125932" cy="677771"/>
            </a:xfrm>
          </p:grpSpPr>
          <p:sp>
            <p:nvSpPr>
              <p:cNvPr id="23" name="Freeform 11">
                <a:extLst>
                  <a:ext uri="{FF2B5EF4-FFF2-40B4-BE49-F238E27FC236}">
                    <a16:creationId xmlns:a16="http://schemas.microsoft.com/office/drawing/2014/main" id="{CF8919DB-B4F5-B496-B27A-908994FBDB78}"/>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4" name="TextBox 12">
                <a:extLst>
                  <a:ext uri="{FF2B5EF4-FFF2-40B4-BE49-F238E27FC236}">
                    <a16:creationId xmlns:a16="http://schemas.microsoft.com/office/drawing/2014/main" id="{0D7E1745-1E58-0803-FE2E-3E5696776468}"/>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22" name="AutoShape 13">
              <a:extLst>
                <a:ext uri="{FF2B5EF4-FFF2-40B4-BE49-F238E27FC236}">
                  <a16:creationId xmlns:a16="http://schemas.microsoft.com/office/drawing/2014/main" id="{CD81B4C9-0635-792D-A392-C3D84C1B2710}"/>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481762"/>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828800" y="229393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828800" y="7048500"/>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51B91F-A9AC-4EEB-A34A-989AB56C0619}" type="datetime1">
              <a:rPr lang="ja-JP" altLang="en-US" smtClean="0"/>
              <a:t>2025/11/11</a:t>
            </a:fld>
            <a:endParaRPr lang="en-US"/>
          </a:p>
        </p:txBody>
      </p:sp>
      <p:sp>
        <p:nvSpPr>
          <p:cNvPr id="6" name="Footer Placeholder 5"/>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Freeform 19">
            <a:extLst>
              <a:ext uri="{FF2B5EF4-FFF2-40B4-BE49-F238E27FC236}">
                <a16:creationId xmlns:a16="http://schemas.microsoft.com/office/drawing/2014/main" id="{3FE81D73-D28E-5836-1880-B08708993ACE}"/>
              </a:ext>
            </a:extLst>
          </p:cNvPr>
          <p:cNvSpPr/>
          <p:nvPr userDrawn="1"/>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9" name="Freeform 19">
            <a:extLst>
              <a:ext uri="{FF2B5EF4-FFF2-40B4-BE49-F238E27FC236}">
                <a16:creationId xmlns:a16="http://schemas.microsoft.com/office/drawing/2014/main" id="{712E4553-6351-D56B-F857-C6C6BBB83F68}"/>
              </a:ext>
            </a:extLst>
          </p:cNvPr>
          <p:cNvSpPr/>
          <p:nvPr userDrawn="1"/>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10" name="Freeform 19">
            <a:extLst>
              <a:ext uri="{FF2B5EF4-FFF2-40B4-BE49-F238E27FC236}">
                <a16:creationId xmlns:a16="http://schemas.microsoft.com/office/drawing/2014/main" id="{82B0A89B-684E-D433-5599-8A9BEE744484}"/>
              </a:ext>
            </a:extLst>
          </p:cNvPr>
          <p:cNvSpPr/>
          <p:nvPr userDrawn="1"/>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11" name="Freeform 19">
            <a:extLst>
              <a:ext uri="{FF2B5EF4-FFF2-40B4-BE49-F238E27FC236}">
                <a16:creationId xmlns:a16="http://schemas.microsoft.com/office/drawing/2014/main" id="{6324DB1F-27EB-ED1C-E4BB-55BBF44ED146}"/>
              </a:ext>
            </a:extLst>
          </p:cNvPr>
          <p:cNvSpPr/>
          <p:nvPr userDrawn="1"/>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12" name="Freeform 19">
            <a:extLst>
              <a:ext uri="{FF2B5EF4-FFF2-40B4-BE49-F238E27FC236}">
                <a16:creationId xmlns:a16="http://schemas.microsoft.com/office/drawing/2014/main" id="{B67DD9E4-DB1A-624C-7360-9E44C8ABC23B}"/>
              </a:ext>
            </a:extLst>
          </p:cNvPr>
          <p:cNvSpPr/>
          <p:nvPr userDrawn="1"/>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13" name="Freeform 19">
            <a:extLst>
              <a:ext uri="{FF2B5EF4-FFF2-40B4-BE49-F238E27FC236}">
                <a16:creationId xmlns:a16="http://schemas.microsoft.com/office/drawing/2014/main" id="{66407767-D59F-C056-A0BD-501170B296CF}"/>
              </a:ext>
            </a:extLst>
          </p:cNvPr>
          <p:cNvSpPr/>
          <p:nvPr userDrawn="1"/>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14" name="Freeform 19">
            <a:extLst>
              <a:ext uri="{FF2B5EF4-FFF2-40B4-BE49-F238E27FC236}">
                <a16:creationId xmlns:a16="http://schemas.microsoft.com/office/drawing/2014/main" id="{12E0DFB3-595D-3FF1-211D-3F15A684A713}"/>
              </a:ext>
            </a:extLst>
          </p:cNvPr>
          <p:cNvSpPr/>
          <p:nvPr userDrawn="1"/>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15" name="Freeform 19">
            <a:extLst>
              <a:ext uri="{FF2B5EF4-FFF2-40B4-BE49-F238E27FC236}">
                <a16:creationId xmlns:a16="http://schemas.microsoft.com/office/drawing/2014/main" id="{21D5F2D6-0E70-4E00-C9C1-C2EF6970FC06}"/>
              </a:ext>
            </a:extLst>
          </p:cNvPr>
          <p:cNvSpPr/>
          <p:nvPr userDrawn="1"/>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16" name="Freeform 19">
            <a:extLst>
              <a:ext uri="{FF2B5EF4-FFF2-40B4-BE49-F238E27FC236}">
                <a16:creationId xmlns:a16="http://schemas.microsoft.com/office/drawing/2014/main" id="{9B1A40F6-3DA1-F933-EB1B-09CBCDF77FD8}"/>
              </a:ext>
            </a:extLst>
          </p:cNvPr>
          <p:cNvSpPr/>
          <p:nvPr userDrawn="1"/>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17" name="Freeform 11">
            <a:extLst>
              <a:ext uri="{FF2B5EF4-FFF2-40B4-BE49-F238E27FC236}">
                <a16:creationId xmlns:a16="http://schemas.microsoft.com/office/drawing/2014/main" id="{A95214E2-B361-E4AA-1859-FA8FDD15AF79}"/>
              </a:ext>
            </a:extLst>
          </p:cNvPr>
          <p:cNvSpPr/>
          <p:nvPr userDrawn="1"/>
        </p:nvSpPr>
        <p:spPr>
          <a:xfrm>
            <a:off x="-192399" y="-167350"/>
            <a:ext cx="478149" cy="2573413"/>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8" name="Group 3">
            <a:extLst>
              <a:ext uri="{FF2B5EF4-FFF2-40B4-BE49-F238E27FC236}">
                <a16:creationId xmlns:a16="http://schemas.microsoft.com/office/drawing/2014/main" id="{A004FD05-F312-9D5C-EFEB-EC527DBAFAFB}"/>
              </a:ext>
            </a:extLst>
          </p:cNvPr>
          <p:cNvGrpSpPr/>
          <p:nvPr userDrawn="1"/>
        </p:nvGrpSpPr>
        <p:grpSpPr>
          <a:xfrm>
            <a:off x="-192399" y="-167350"/>
            <a:ext cx="706780" cy="10168600"/>
            <a:chOff x="0" y="0"/>
            <a:chExt cx="942374" cy="13558134"/>
          </a:xfrm>
        </p:grpSpPr>
        <p:grpSp>
          <p:nvGrpSpPr>
            <p:cNvPr id="19" name="Group 4">
              <a:extLst>
                <a:ext uri="{FF2B5EF4-FFF2-40B4-BE49-F238E27FC236}">
                  <a16:creationId xmlns:a16="http://schemas.microsoft.com/office/drawing/2014/main" id="{39D13C2F-1721-730F-DDD8-6727A4824C25}"/>
                </a:ext>
              </a:extLst>
            </p:cNvPr>
            <p:cNvGrpSpPr/>
            <p:nvPr/>
          </p:nvGrpSpPr>
          <p:grpSpPr>
            <a:xfrm>
              <a:off x="304842" y="604134"/>
              <a:ext cx="637532" cy="2716725"/>
              <a:chOff x="0" y="0"/>
              <a:chExt cx="125932" cy="536637"/>
            </a:xfrm>
          </p:grpSpPr>
          <p:sp>
            <p:nvSpPr>
              <p:cNvPr id="27" name="Freeform 5">
                <a:extLst>
                  <a:ext uri="{FF2B5EF4-FFF2-40B4-BE49-F238E27FC236}">
                    <a16:creationId xmlns:a16="http://schemas.microsoft.com/office/drawing/2014/main" id="{66499F56-982F-531A-5DA8-69C704307B07}"/>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8" name="TextBox 6">
                <a:extLst>
                  <a:ext uri="{FF2B5EF4-FFF2-40B4-BE49-F238E27FC236}">
                    <a16:creationId xmlns:a16="http://schemas.microsoft.com/office/drawing/2014/main" id="{16D18B05-E3DE-65DD-4AC8-7BE51A425E15}"/>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0" name="Group 7">
              <a:extLst>
                <a:ext uri="{FF2B5EF4-FFF2-40B4-BE49-F238E27FC236}">
                  <a16:creationId xmlns:a16="http://schemas.microsoft.com/office/drawing/2014/main" id="{C5C4159C-901B-93F1-66FA-CEE3D2B44050}"/>
                </a:ext>
              </a:extLst>
            </p:cNvPr>
            <p:cNvGrpSpPr/>
            <p:nvPr/>
          </p:nvGrpSpPr>
          <p:grpSpPr>
            <a:xfrm>
              <a:off x="304842" y="604134"/>
              <a:ext cx="637532" cy="502824"/>
              <a:chOff x="0" y="0"/>
              <a:chExt cx="125932" cy="99323"/>
            </a:xfrm>
          </p:grpSpPr>
          <p:sp>
            <p:nvSpPr>
              <p:cNvPr id="25" name="Freeform 8">
                <a:extLst>
                  <a:ext uri="{FF2B5EF4-FFF2-40B4-BE49-F238E27FC236}">
                    <a16:creationId xmlns:a16="http://schemas.microsoft.com/office/drawing/2014/main" id="{AB841A49-45D5-0C83-4A81-B5208AC8E443}"/>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6" name="TextBox 9">
                <a:extLst>
                  <a:ext uri="{FF2B5EF4-FFF2-40B4-BE49-F238E27FC236}">
                    <a16:creationId xmlns:a16="http://schemas.microsoft.com/office/drawing/2014/main" id="{2A74A7C2-4F37-33DA-A1F6-5D5F78A95B24}"/>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21" name="Group 10">
              <a:extLst>
                <a:ext uri="{FF2B5EF4-FFF2-40B4-BE49-F238E27FC236}">
                  <a16:creationId xmlns:a16="http://schemas.microsoft.com/office/drawing/2014/main" id="{BC07C69E-B6D3-0733-F50F-FDA9C12D5C47}"/>
                </a:ext>
              </a:extLst>
            </p:cNvPr>
            <p:cNvGrpSpPr/>
            <p:nvPr/>
          </p:nvGrpSpPr>
          <p:grpSpPr>
            <a:xfrm>
              <a:off x="0" y="0"/>
              <a:ext cx="637532" cy="3431217"/>
              <a:chOff x="0" y="0"/>
              <a:chExt cx="125932" cy="677771"/>
            </a:xfrm>
          </p:grpSpPr>
          <p:sp>
            <p:nvSpPr>
              <p:cNvPr id="23" name="Freeform 11">
                <a:extLst>
                  <a:ext uri="{FF2B5EF4-FFF2-40B4-BE49-F238E27FC236}">
                    <a16:creationId xmlns:a16="http://schemas.microsoft.com/office/drawing/2014/main" id="{E860224E-42E9-C4BA-7818-5893A646E7A1}"/>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4" name="TextBox 12">
                <a:extLst>
                  <a:ext uri="{FF2B5EF4-FFF2-40B4-BE49-F238E27FC236}">
                    <a16:creationId xmlns:a16="http://schemas.microsoft.com/office/drawing/2014/main" id="{FC015237-4011-23C0-AF30-E5A7DD025CC0}"/>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22" name="AutoShape 13">
              <a:extLst>
                <a:ext uri="{FF2B5EF4-FFF2-40B4-BE49-F238E27FC236}">
                  <a16:creationId xmlns:a16="http://schemas.microsoft.com/office/drawing/2014/main" id="{E402DDDE-66A4-019A-A214-A3B304296244}"/>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7329" y="9253152"/>
            <a:ext cx="3501081" cy="759210"/>
          </a:xfrm>
          <a:prstGeom prst="rect">
            <a:avLst/>
          </a:prstGeom>
        </p:spPr>
        <p:txBody>
          <a:bodyPr vert="horz" lIns="91440" tIns="45720" rIns="91440" bIns="45720" rtlCol="0" anchor="ctr"/>
          <a:lstStyle>
            <a:lvl1pPr algn="l">
              <a:defRPr sz="2000">
                <a:solidFill>
                  <a:schemeClr val="tx1">
                    <a:tint val="75000"/>
                  </a:schemeClr>
                </a:solidFill>
                <a:latin typeface="Noto Sans JP Bold" panose="020B0200000000000000" pitchFamily="50" charset="-128"/>
                <a:ea typeface="Noto Sans JP Bold" panose="020B0200000000000000" pitchFamily="50" charset="-128"/>
              </a:defRPr>
            </a:lvl1pPr>
          </a:lstStyle>
          <a:p>
            <a:fld id="{B207DA03-8A2B-4005-9D48-7319744C4FAC}" type="datetime1">
              <a:rPr lang="ja-JP" altLang="en-US" smtClean="0"/>
              <a:t>2025/11/11</a:t>
            </a:fld>
            <a:endParaRPr lang="en-US"/>
          </a:p>
        </p:txBody>
      </p:sp>
      <p:sp>
        <p:nvSpPr>
          <p:cNvPr id="5" name="Footer Placeholder 4"/>
          <p:cNvSpPr>
            <a:spLocks noGrp="1"/>
          </p:cNvSpPr>
          <p:nvPr>
            <p:ph type="ftr" sz="quarter" idx="3"/>
          </p:nvPr>
        </p:nvSpPr>
        <p:spPr>
          <a:xfrm>
            <a:off x="5027140" y="9334500"/>
            <a:ext cx="8229600" cy="677862"/>
          </a:xfrm>
          <a:prstGeom prst="rect">
            <a:avLst/>
          </a:prstGeom>
        </p:spPr>
        <p:txBody>
          <a:bodyPr vert="horz" lIns="91440" tIns="45720" rIns="91440" bIns="45720" rtlCol="0" anchor="ctr"/>
          <a:lstStyle>
            <a:lvl1pPr algn="ctr">
              <a:defRPr sz="2000">
                <a:solidFill>
                  <a:schemeClr val="tx1">
                    <a:tint val="75000"/>
                  </a:schemeClr>
                </a:solidFill>
                <a:latin typeface="Noto Sans JP Bold" panose="020B0200000000000000" pitchFamily="50" charset="-128"/>
                <a:ea typeface="Noto Sans JP Bold" panose="020B0200000000000000" pitchFamily="50" charset="-128"/>
              </a:defRPr>
            </a:lvl1pPr>
          </a:lstStyle>
          <a:p>
            <a:r>
              <a:rPr lang="ja-JP" altLang="en-US"/>
              <a:t>スレッドアプリ開発最終報告書　東京国際工科専門職大学　坂井壱謙</a:t>
            </a:r>
            <a:endParaRPr lang="en-US"/>
          </a:p>
        </p:txBody>
      </p:sp>
      <p:sp>
        <p:nvSpPr>
          <p:cNvPr id="6" name="Slide Number Placeholder 5"/>
          <p:cNvSpPr>
            <a:spLocks noGrp="1"/>
          </p:cNvSpPr>
          <p:nvPr>
            <p:ph type="sldNum" sz="quarter" idx="4"/>
          </p:nvPr>
        </p:nvSpPr>
        <p:spPr>
          <a:xfrm>
            <a:off x="14554200" y="9253152"/>
            <a:ext cx="3501081" cy="677861"/>
          </a:xfrm>
          <a:prstGeom prst="rect">
            <a:avLst/>
          </a:prstGeom>
        </p:spPr>
        <p:txBody>
          <a:bodyPr vert="horz" lIns="91440" tIns="45720" rIns="91440" bIns="45720" rtlCol="0" anchor="ctr"/>
          <a:lstStyle>
            <a:lvl1pPr algn="r">
              <a:defRPr sz="2000">
                <a:solidFill>
                  <a:schemeClr val="tx1">
                    <a:tint val="75000"/>
                  </a:schemeClr>
                </a:solidFill>
                <a:latin typeface="Noto Sans JP Bold" panose="020B0200000000000000" pitchFamily="50" charset="-128"/>
                <a:ea typeface="Noto Sans JP Bold" panose="020B0200000000000000" pitchFamily="50" charset="-128"/>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0"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qiita.com/manabito76/items/fe91eefe11a74dcf5126" TargetMode="External"/><Relationship Id="rId7" Type="http://schemas.openxmlformats.org/officeDocument/2006/relationships/image" Target="../media/image30.jpe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sakai.npdev3.newphoria.com/login.php?expired=1"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4.png"/><Relationship Id="rId7" Type="http://schemas.openxmlformats.org/officeDocument/2006/relationships/image" Target="../media/image62.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26793" y="8662028"/>
            <a:ext cx="4634414" cy="591124"/>
          </a:xfrm>
          <a:prstGeom prst="rect">
            <a:avLst/>
          </a:prstGeom>
        </p:spPr>
        <p:txBody>
          <a:bodyPr lIns="0" tIns="0" rIns="0" bIns="0" rtlCol="0" anchor="t">
            <a:spAutoFit/>
          </a:bodyPr>
          <a:lstStyle/>
          <a:p>
            <a:pPr algn="ctr">
              <a:lnSpc>
                <a:spcPts val="5040"/>
              </a:lnSpc>
            </a:pPr>
            <a:r>
              <a:rPr lang="ja-JP" altLang="en-US" sz="3600" b="1">
                <a:solidFill>
                  <a:srgbClr val="333333"/>
                </a:solidFill>
                <a:latin typeface="Noto Sans JP Bold"/>
                <a:ea typeface="Noto Sans JP Bold"/>
                <a:cs typeface="Noto Sans JP Bold"/>
                <a:sym typeface="Noto Sans JP Bold"/>
              </a:rPr>
              <a:t>坂井壱謙</a:t>
            </a:r>
            <a:r>
              <a:rPr lang="en-US" sz="3600" b="1">
                <a:solidFill>
                  <a:srgbClr val="333333"/>
                </a:solidFill>
                <a:latin typeface="Noto Sans JP Bold"/>
                <a:ea typeface="Noto Sans JP Bold"/>
                <a:cs typeface="Noto Sans JP Bold"/>
                <a:sym typeface="Noto Sans JP Bold"/>
              </a:rPr>
              <a:t> </a:t>
            </a:r>
          </a:p>
        </p:txBody>
      </p:sp>
      <p:sp>
        <p:nvSpPr>
          <p:cNvPr id="3" name="TextBox 3"/>
          <p:cNvSpPr txBox="1"/>
          <p:nvPr/>
        </p:nvSpPr>
        <p:spPr>
          <a:xfrm>
            <a:off x="1638300" y="7062763"/>
            <a:ext cx="15011400" cy="1452642"/>
          </a:xfrm>
          <a:prstGeom prst="rect">
            <a:avLst/>
          </a:prstGeom>
        </p:spPr>
        <p:txBody>
          <a:bodyPr wrap="square" lIns="0" tIns="0" rIns="0" bIns="0" rtlCol="0" anchor="t">
            <a:spAutoFit/>
          </a:bodyPr>
          <a:lstStyle/>
          <a:p>
            <a:pPr algn="ctr">
              <a:lnSpc>
                <a:spcPts val="5880"/>
              </a:lnSpc>
            </a:pPr>
            <a:r>
              <a:rPr lang="ja-JP" altLang="en-US" sz="3200" b="1">
                <a:solidFill>
                  <a:srgbClr val="333333"/>
                </a:solidFill>
                <a:latin typeface="Noto Sans JP Bold"/>
                <a:ea typeface="Noto Sans JP Bold"/>
                <a:cs typeface="Noto Sans JP Bold"/>
                <a:sym typeface="Noto Sans JP Bold"/>
              </a:rPr>
              <a:t>東京国際工科専門職大学 </a:t>
            </a:r>
            <a:endParaRPr lang="en-US" altLang="ja-JP" sz="3200" b="1">
              <a:solidFill>
                <a:srgbClr val="333333"/>
              </a:solidFill>
              <a:latin typeface="Noto Sans JP Bold"/>
              <a:ea typeface="Noto Sans JP Bold"/>
              <a:cs typeface="Noto Sans JP Bold"/>
              <a:sym typeface="Noto Sans JP Bold"/>
            </a:endParaRPr>
          </a:p>
          <a:p>
            <a:pPr algn="ctr">
              <a:lnSpc>
                <a:spcPts val="5880"/>
              </a:lnSpc>
            </a:pPr>
            <a:r>
              <a:rPr lang="ja-JP" altLang="en-US" sz="3200" b="1">
                <a:solidFill>
                  <a:srgbClr val="333333"/>
                </a:solidFill>
                <a:latin typeface="Noto Sans JP Bold"/>
                <a:ea typeface="Noto Sans JP Bold"/>
                <a:cs typeface="Noto Sans JP Bold"/>
                <a:sym typeface="Noto Sans JP Bold"/>
              </a:rPr>
              <a:t>工科学部 情報工学科 </a:t>
            </a:r>
            <a:r>
              <a:rPr lang="en-US" sz="3200" b="1">
                <a:solidFill>
                  <a:srgbClr val="333333"/>
                </a:solidFill>
                <a:latin typeface="Noto Sans JP Bold"/>
                <a:ea typeface="Noto Sans JP Bold"/>
                <a:cs typeface="Noto Sans JP Bold"/>
                <a:sym typeface="Noto Sans JP Bold"/>
              </a:rPr>
              <a:t>AI</a:t>
            </a:r>
            <a:r>
              <a:rPr lang="ja-JP" altLang="en-US" sz="3200" b="1">
                <a:solidFill>
                  <a:srgbClr val="333333"/>
                </a:solidFill>
                <a:latin typeface="Noto Sans JP Bold"/>
                <a:ea typeface="Noto Sans JP Bold"/>
                <a:cs typeface="Noto Sans JP Bold"/>
                <a:sym typeface="Noto Sans JP Bold"/>
              </a:rPr>
              <a:t>戦略コース </a:t>
            </a:r>
            <a:r>
              <a:rPr lang="en-US" altLang="ja-JP" sz="3200" b="1">
                <a:solidFill>
                  <a:srgbClr val="333333"/>
                </a:solidFill>
                <a:latin typeface="Noto Sans JP Bold"/>
                <a:ea typeface="Noto Sans JP Bold"/>
                <a:cs typeface="Noto Sans JP Bold"/>
                <a:sym typeface="Noto Sans JP Bold"/>
              </a:rPr>
              <a:t>3</a:t>
            </a:r>
            <a:r>
              <a:rPr lang="ja-JP" altLang="en-US" sz="3200" b="1">
                <a:solidFill>
                  <a:srgbClr val="333333"/>
                </a:solidFill>
                <a:latin typeface="Noto Sans JP Bold"/>
                <a:ea typeface="Noto Sans JP Bold"/>
                <a:cs typeface="Noto Sans JP Bold"/>
                <a:sym typeface="Noto Sans JP Bold"/>
              </a:rPr>
              <a:t>年</a:t>
            </a:r>
            <a:endParaRPr lang="en-US" sz="3200" b="1">
              <a:solidFill>
                <a:srgbClr val="333333"/>
              </a:solidFill>
              <a:latin typeface="Noto Sans JP Bold"/>
              <a:ea typeface="Noto Sans JP Bold"/>
              <a:cs typeface="Noto Sans JP Bold"/>
              <a:sym typeface="Noto Sans JP Bold"/>
            </a:endParaRPr>
          </a:p>
        </p:txBody>
      </p:sp>
      <p:sp>
        <p:nvSpPr>
          <p:cNvPr id="4" name="TextBox 4"/>
          <p:cNvSpPr txBox="1"/>
          <p:nvPr/>
        </p:nvSpPr>
        <p:spPr>
          <a:xfrm>
            <a:off x="4143270" y="5694357"/>
            <a:ext cx="10001460" cy="884858"/>
          </a:xfrm>
          <a:prstGeom prst="rect">
            <a:avLst/>
          </a:prstGeom>
        </p:spPr>
        <p:txBody>
          <a:bodyPr wrap="square" lIns="0" tIns="0" rIns="0" bIns="0" rtlCol="0" anchor="t">
            <a:spAutoFit/>
          </a:bodyPr>
          <a:lstStyle/>
          <a:p>
            <a:pPr algn="ctr">
              <a:lnSpc>
                <a:spcPts val="7840"/>
              </a:lnSpc>
            </a:pPr>
            <a:r>
              <a:rPr lang="en-US" sz="3600" b="1">
                <a:solidFill>
                  <a:srgbClr val="333333"/>
                </a:solidFill>
                <a:latin typeface="Noto Sans JP Bold"/>
                <a:ea typeface="Noto Sans JP Bold"/>
                <a:cs typeface="Noto Sans JP Bold"/>
                <a:sym typeface="Noto Sans JP Bold"/>
              </a:rPr>
              <a:t> 2025年 </a:t>
            </a:r>
            <a:r>
              <a:rPr lang="en-US" altLang="ja-JP" sz="3600" b="1">
                <a:solidFill>
                  <a:srgbClr val="333333"/>
                </a:solidFill>
                <a:latin typeface="Noto Sans JP Bold"/>
                <a:ea typeface="Noto Sans JP Bold"/>
                <a:cs typeface="Noto Sans JP Bold"/>
                <a:sym typeface="Noto Sans JP Bold"/>
              </a:rPr>
              <a:t>9</a:t>
            </a:r>
            <a:r>
              <a:rPr lang="ja-JP" altLang="en-US" sz="3600" b="1">
                <a:solidFill>
                  <a:srgbClr val="333333"/>
                </a:solidFill>
                <a:latin typeface="Noto Sans JP Bold"/>
                <a:ea typeface="Noto Sans JP Bold"/>
                <a:cs typeface="Noto Sans JP Bold"/>
                <a:sym typeface="Noto Sans JP Bold"/>
              </a:rPr>
              <a:t>月</a:t>
            </a:r>
            <a:r>
              <a:rPr lang="en-US" altLang="ja-JP" sz="3600" b="1">
                <a:solidFill>
                  <a:srgbClr val="333333"/>
                </a:solidFill>
                <a:latin typeface="Noto Sans JP Bold"/>
                <a:ea typeface="Noto Sans JP Bold"/>
                <a:cs typeface="Noto Sans JP Bold"/>
                <a:sym typeface="Noto Sans JP Bold"/>
              </a:rPr>
              <a:t>29</a:t>
            </a:r>
            <a:r>
              <a:rPr lang="ja-JP" altLang="en-US" sz="3600" b="1">
                <a:solidFill>
                  <a:srgbClr val="333333"/>
                </a:solidFill>
                <a:latin typeface="Noto Sans JP Bold"/>
                <a:ea typeface="Noto Sans JP Bold"/>
                <a:cs typeface="Noto Sans JP Bold"/>
                <a:sym typeface="Noto Sans JP Bold"/>
              </a:rPr>
              <a:t>日～</a:t>
            </a:r>
            <a:r>
              <a:rPr lang="en-US" sz="3600" b="1">
                <a:solidFill>
                  <a:srgbClr val="333333"/>
                </a:solidFill>
                <a:latin typeface="Noto Sans JP Bold"/>
                <a:ea typeface="Noto Sans JP Bold"/>
                <a:cs typeface="Noto Sans JP Bold"/>
                <a:sym typeface="Noto Sans JP Bold"/>
              </a:rPr>
              <a:t>11月10</a:t>
            </a:r>
            <a:r>
              <a:rPr lang="ja-JP" altLang="en-US" sz="3600" b="1">
                <a:solidFill>
                  <a:srgbClr val="333333"/>
                </a:solidFill>
                <a:latin typeface="Noto Sans JP Bold"/>
                <a:ea typeface="Noto Sans JP Bold"/>
                <a:cs typeface="Noto Sans JP Bold"/>
                <a:sym typeface="Noto Sans JP Bold"/>
              </a:rPr>
              <a:t>日</a:t>
            </a:r>
            <a:endParaRPr lang="en-US" sz="3600" b="1">
              <a:solidFill>
                <a:srgbClr val="333333"/>
              </a:solidFill>
              <a:latin typeface="Noto Sans JP Bold"/>
              <a:ea typeface="Noto Sans JP Bold"/>
              <a:cs typeface="Noto Sans JP Bold"/>
              <a:sym typeface="Noto Sans JP Bold"/>
            </a:endParaRPr>
          </a:p>
        </p:txBody>
      </p:sp>
      <p:sp>
        <p:nvSpPr>
          <p:cNvPr id="5" name="TextBox 5"/>
          <p:cNvSpPr txBox="1"/>
          <p:nvPr/>
        </p:nvSpPr>
        <p:spPr>
          <a:xfrm>
            <a:off x="914400" y="3626883"/>
            <a:ext cx="16459200" cy="1558183"/>
          </a:xfrm>
          <a:prstGeom prst="rect">
            <a:avLst/>
          </a:prstGeom>
        </p:spPr>
        <p:txBody>
          <a:bodyPr wrap="square" lIns="0" tIns="0" rIns="0" bIns="0" rtlCol="0" anchor="t">
            <a:spAutoFit/>
          </a:bodyPr>
          <a:lstStyle/>
          <a:p>
            <a:pPr algn="ctr">
              <a:lnSpc>
                <a:spcPts val="13439"/>
              </a:lnSpc>
            </a:pPr>
            <a:r>
              <a:rPr lang="ja-JP" altLang="en-US" sz="8800" b="1">
                <a:solidFill>
                  <a:srgbClr val="333333"/>
                </a:solidFill>
                <a:latin typeface="Noto Sans JP Bold"/>
                <a:ea typeface="Noto Sans JP Bold"/>
                <a:cs typeface="Noto Sans JP Bold"/>
                <a:sym typeface="Noto Sans JP Bold"/>
              </a:rPr>
              <a:t>スレッドアプリ開発最終</a:t>
            </a:r>
            <a:r>
              <a:rPr lang="en-US" sz="8800" b="1" err="1">
                <a:solidFill>
                  <a:srgbClr val="333333"/>
                </a:solidFill>
                <a:latin typeface="Noto Sans JP Bold"/>
                <a:ea typeface="Noto Sans JP Bold"/>
                <a:cs typeface="Noto Sans JP Bold"/>
                <a:sym typeface="Noto Sans JP Bold"/>
              </a:rPr>
              <a:t>報告</a:t>
            </a:r>
            <a:r>
              <a:rPr lang="ja-JP" altLang="en-US" sz="8800" b="1">
                <a:solidFill>
                  <a:srgbClr val="333333"/>
                </a:solidFill>
                <a:latin typeface="Noto Sans JP Bold"/>
                <a:ea typeface="Noto Sans JP Bold"/>
                <a:cs typeface="Noto Sans JP Bold"/>
                <a:sym typeface="Noto Sans JP Bold"/>
              </a:rPr>
              <a:t>会</a:t>
            </a:r>
            <a:endParaRPr lang="en-US" sz="8800" b="1">
              <a:solidFill>
                <a:srgbClr val="333333"/>
              </a:solidFill>
              <a:latin typeface="Noto Sans JP Bold"/>
              <a:ea typeface="Noto Sans JP Bold"/>
              <a:cs typeface="Noto Sans JP Bold"/>
              <a:sym typeface="Noto Sans JP Bold"/>
            </a:endParaRPr>
          </a:p>
        </p:txBody>
      </p:sp>
      <p:sp>
        <p:nvSpPr>
          <p:cNvPr id="16" name="TextBox 3">
            <a:extLst>
              <a:ext uri="{FF2B5EF4-FFF2-40B4-BE49-F238E27FC236}">
                <a16:creationId xmlns:a16="http://schemas.microsoft.com/office/drawing/2014/main" id="{2D423ED9-C9AB-6277-CDE4-A28F82250ED8}"/>
              </a:ext>
            </a:extLst>
          </p:cNvPr>
          <p:cNvSpPr txBox="1"/>
          <p:nvPr/>
        </p:nvSpPr>
        <p:spPr>
          <a:xfrm>
            <a:off x="-304800" y="383409"/>
            <a:ext cx="5867400" cy="1409810"/>
          </a:xfrm>
          <a:prstGeom prst="rect">
            <a:avLst/>
          </a:prstGeom>
        </p:spPr>
        <p:txBody>
          <a:bodyPr wrap="square" lIns="0" tIns="0" rIns="0" bIns="0" rtlCol="0" anchor="t">
            <a:spAutoFit/>
          </a:bodyPr>
          <a:lstStyle/>
          <a:p>
            <a:pPr algn="ctr">
              <a:lnSpc>
                <a:spcPts val="5880"/>
              </a:lnSpc>
            </a:pPr>
            <a:r>
              <a:rPr lang="ja-JP" altLang="en-US" sz="2800" b="1">
                <a:solidFill>
                  <a:srgbClr val="333333"/>
                </a:solidFill>
                <a:latin typeface="Noto Sans JP Bold"/>
                <a:ea typeface="Noto Sans JP Bold"/>
                <a:cs typeface="Noto Sans JP Bold"/>
                <a:sym typeface="Noto Sans JP Bold"/>
              </a:rPr>
              <a:t>臨地実務実習</a:t>
            </a:r>
            <a:r>
              <a:rPr lang="en-US" altLang="ja-JP" sz="2800" b="1">
                <a:solidFill>
                  <a:srgbClr val="333333"/>
                </a:solidFill>
                <a:latin typeface="Noto Sans JP Bold"/>
                <a:ea typeface="Noto Sans JP Bold"/>
                <a:cs typeface="Noto Sans JP Bold"/>
                <a:sym typeface="Noto Sans JP Bold"/>
              </a:rPr>
              <a:t>Ⅱ</a:t>
            </a:r>
          </a:p>
          <a:p>
            <a:pPr algn="ctr">
              <a:lnSpc>
                <a:spcPts val="5880"/>
              </a:lnSpc>
            </a:pPr>
            <a:r>
              <a:rPr lang="ja-JP" altLang="en-US" sz="2800" b="1">
                <a:solidFill>
                  <a:srgbClr val="333333"/>
                </a:solidFill>
                <a:latin typeface="Noto Sans JP Bold"/>
                <a:ea typeface="Noto Sans JP Bold"/>
                <a:cs typeface="Noto Sans JP Bold"/>
                <a:sym typeface="Noto Sans JP Bold"/>
              </a:rPr>
              <a:t>株式会社 </a:t>
            </a:r>
            <a:r>
              <a:rPr lang="en-US" sz="2800" b="1">
                <a:solidFill>
                  <a:srgbClr val="333333"/>
                </a:solidFill>
                <a:latin typeface="Noto Sans JP Bold"/>
                <a:ea typeface="Noto Sans JP Bold"/>
                <a:cs typeface="Noto Sans JP Bold"/>
                <a:sym typeface="Noto Sans JP Bold"/>
              </a:rPr>
              <a:t>KT Partners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2A0C7-24B5-A53D-F2BB-F11073CF4A83}"/>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1D1AC298-156C-A1BD-32F1-FE8D849E0F7B}"/>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FF60ABDD-2671-8507-B598-6FEC308B655D}"/>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FB8D7DE9-217D-F1AC-CDBF-1EF7855A1F36}"/>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E91DD5F7-ADDF-C2DE-70B8-C1DF9853B0EC}"/>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A087A70F-846B-CD06-F258-EEE6D30E3016}"/>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CE3D56C1-4605-8443-B1E0-75CBE5336DDA}"/>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DAF4EB40-98ED-A43F-8F45-3E86D3963951}"/>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63DD65F9-660B-BD61-39B0-4609952EB532}"/>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12D56AC1-7678-6852-6E21-1714B118DC88}"/>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F1625A9F-064C-7202-16B0-D1A9FF74AA4D}"/>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開発の流れと全体スケジュール</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6F80BB27-C45A-8180-25C8-868F99EB42B2}"/>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60C30146-0DD9-A909-99AB-CB5D1024ED76}"/>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2-3</a:t>
            </a:r>
          </a:p>
        </p:txBody>
      </p:sp>
      <p:sp>
        <p:nvSpPr>
          <p:cNvPr id="37" name="TextBox 26">
            <a:extLst>
              <a:ext uri="{FF2B5EF4-FFF2-40B4-BE49-F238E27FC236}">
                <a16:creationId xmlns:a16="http://schemas.microsoft.com/office/drawing/2014/main" id="{C261BCD6-E928-04C3-31D2-B051102D35B8}"/>
              </a:ext>
            </a:extLst>
          </p:cNvPr>
          <p:cNvSpPr txBox="1"/>
          <p:nvPr/>
        </p:nvSpPr>
        <p:spPr>
          <a:xfrm>
            <a:off x="7232720" y="2266499"/>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開発期間</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39" name="Group 28">
            <a:extLst>
              <a:ext uri="{FF2B5EF4-FFF2-40B4-BE49-F238E27FC236}">
                <a16:creationId xmlns:a16="http://schemas.microsoft.com/office/drawing/2014/main" id="{B47E1ECC-FA71-D8B7-9411-1FAB6A05554B}"/>
              </a:ext>
            </a:extLst>
          </p:cNvPr>
          <p:cNvGrpSpPr/>
          <p:nvPr/>
        </p:nvGrpSpPr>
        <p:grpSpPr>
          <a:xfrm>
            <a:off x="947006" y="2064105"/>
            <a:ext cx="8229600" cy="705861"/>
            <a:chOff x="0" y="0"/>
            <a:chExt cx="1310714" cy="147754"/>
          </a:xfrm>
        </p:grpSpPr>
        <p:sp>
          <p:nvSpPr>
            <p:cNvPr id="40" name="Freeform 29">
              <a:extLst>
                <a:ext uri="{FF2B5EF4-FFF2-40B4-BE49-F238E27FC236}">
                  <a16:creationId xmlns:a16="http://schemas.microsoft.com/office/drawing/2014/main" id="{A54A38E5-2CDA-78DE-A591-5ACC696CEADA}"/>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1" name="TextBox 30">
              <a:extLst>
                <a:ext uri="{FF2B5EF4-FFF2-40B4-BE49-F238E27FC236}">
                  <a16:creationId xmlns:a16="http://schemas.microsoft.com/office/drawing/2014/main" id="{4D675C13-A178-4147-155F-07C1C3BE1CCB}"/>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63" name="フッター プレースホルダー 62">
            <a:extLst>
              <a:ext uri="{FF2B5EF4-FFF2-40B4-BE49-F238E27FC236}">
                <a16:creationId xmlns:a16="http://schemas.microsoft.com/office/drawing/2014/main" id="{7204203A-4ABE-4BE6-38AE-9C8FDDD841D5}"/>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0C0C6206-C779-E37F-9F8B-C82E743C227D}"/>
              </a:ext>
            </a:extLst>
          </p:cNvPr>
          <p:cNvSpPr>
            <a:spLocks noGrp="1"/>
          </p:cNvSpPr>
          <p:nvPr>
            <p:ph type="sldNum" sz="quarter" idx="12"/>
          </p:nvPr>
        </p:nvSpPr>
        <p:spPr/>
        <p:txBody>
          <a:bodyPr/>
          <a:lstStyle/>
          <a:p>
            <a:fld id="{B6F15528-21DE-4FAA-801E-634DDDAF4B2B}" type="slidenum">
              <a:rPr lang="en-US" smtClean="0">
                <a:latin typeface="+mj-lt"/>
              </a:rPr>
              <a:pPr/>
              <a:t>10</a:t>
            </a:fld>
            <a:endParaRPr lang="en-US">
              <a:latin typeface="+mj-lt"/>
            </a:endParaRPr>
          </a:p>
        </p:txBody>
      </p:sp>
      <p:sp>
        <p:nvSpPr>
          <p:cNvPr id="65" name="日付プレースホルダー 64">
            <a:extLst>
              <a:ext uri="{FF2B5EF4-FFF2-40B4-BE49-F238E27FC236}">
                <a16:creationId xmlns:a16="http://schemas.microsoft.com/office/drawing/2014/main" id="{49034743-F234-1BB8-4C59-C21C7570D72B}"/>
              </a:ext>
            </a:extLst>
          </p:cNvPr>
          <p:cNvSpPr>
            <a:spLocks noGrp="1"/>
          </p:cNvSpPr>
          <p:nvPr>
            <p:ph type="dt" sz="half" idx="10"/>
          </p:nvPr>
        </p:nvSpPr>
        <p:spPr/>
        <p:txBody>
          <a:bodyPr/>
          <a:lstStyle/>
          <a:p>
            <a:fld id="{1C127707-2E56-44D7-9CDC-AF152C3C80CA}"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3BA5E9EE-5BD6-B7F7-6595-522285E54885}"/>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561D5D89-4069-7FE4-B805-6E8202FF3757}"/>
              </a:ext>
            </a:extLst>
          </p:cNvPr>
          <p:cNvSpPr txBox="1"/>
          <p:nvPr/>
        </p:nvSpPr>
        <p:spPr>
          <a:xfrm>
            <a:off x="1464255" y="2173870"/>
            <a:ext cx="7195101" cy="451214"/>
          </a:xfrm>
          <a:prstGeom prst="rect">
            <a:avLst/>
          </a:prstGeom>
        </p:spPr>
        <p:txBody>
          <a:bodyPr wrap="square" lIns="0" tIns="0" rIns="0" bIns="0" rtlCol="0" anchor="t">
            <a:spAutoFit/>
          </a:bodyPr>
          <a:lstStyle/>
          <a:p>
            <a:pPr algn="ctr">
              <a:lnSpc>
                <a:spcPts val="3842"/>
              </a:lnSpc>
              <a:spcBef>
                <a:spcPct val="0"/>
              </a:spcBef>
            </a:pPr>
            <a:r>
              <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Backlog</a:t>
            </a: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のガントチャートを使用</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8" name="図 7">
            <a:extLst>
              <a:ext uri="{FF2B5EF4-FFF2-40B4-BE49-F238E27FC236}">
                <a16:creationId xmlns:a16="http://schemas.microsoft.com/office/drawing/2014/main" id="{C64F71AC-FA58-9E83-4D34-BA3D0B65C924}"/>
              </a:ext>
            </a:extLst>
          </p:cNvPr>
          <p:cNvPicPr>
            <a:picLocks noChangeAspect="1"/>
          </p:cNvPicPr>
          <p:nvPr/>
        </p:nvPicPr>
        <p:blipFill>
          <a:blip r:embed="rId2"/>
          <a:stretch>
            <a:fillRect/>
          </a:stretch>
        </p:blipFill>
        <p:spPr>
          <a:xfrm>
            <a:off x="877329" y="3543300"/>
            <a:ext cx="8202003" cy="5147081"/>
          </a:xfrm>
          <a:prstGeom prst="rect">
            <a:avLst/>
          </a:prstGeom>
        </p:spPr>
      </p:pic>
      <p:pic>
        <p:nvPicPr>
          <p:cNvPr id="12" name="図 11">
            <a:extLst>
              <a:ext uri="{FF2B5EF4-FFF2-40B4-BE49-F238E27FC236}">
                <a16:creationId xmlns:a16="http://schemas.microsoft.com/office/drawing/2014/main" id="{289B3206-B364-8044-BFBA-41D768AA2C94}"/>
              </a:ext>
            </a:extLst>
          </p:cNvPr>
          <p:cNvPicPr>
            <a:picLocks noChangeAspect="1"/>
          </p:cNvPicPr>
          <p:nvPr/>
        </p:nvPicPr>
        <p:blipFill>
          <a:blip r:embed="rId3"/>
          <a:stretch>
            <a:fillRect/>
          </a:stretch>
        </p:blipFill>
        <p:spPr>
          <a:xfrm>
            <a:off x="9854265" y="2418264"/>
            <a:ext cx="6757335" cy="6832209"/>
          </a:xfrm>
          <a:prstGeom prst="rect">
            <a:avLst/>
          </a:prstGeom>
        </p:spPr>
      </p:pic>
    </p:spTree>
    <p:extLst>
      <p:ext uri="{BB962C8B-B14F-4D97-AF65-F5344CB8AC3E}">
        <p14:creationId xmlns:p14="http://schemas.microsoft.com/office/powerpoint/2010/main" val="548576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47FD7-D19C-841A-BA70-76D2B6C50BE5}"/>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A4FC555B-9ACC-1BBC-576F-91CB4CC5770D}"/>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B7B1BAF1-31B5-7FC5-DD73-EF5A15251187}"/>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3E53E742-6102-53E8-2665-54EA908D3A01}"/>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79C70299-56F2-169E-EAD0-B4AE49C64374}"/>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3609FBB6-FD01-A570-B6E5-B6815194F51A}"/>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085695CA-A4B2-2ACD-E093-85E8D3777D0D}"/>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C5659A67-6631-66FD-61AA-C74C6A2D18DC}"/>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E0143DFF-7299-E8A2-F7FB-D10A4D3BC70E}"/>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A481C49F-96FE-C095-4FDB-BA5D7F6FFE01}"/>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241A86CD-D3A1-8587-035B-445C60944706}"/>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開発の流れと全体スケジュール</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F973D1B8-752C-7AE3-4202-F173551C01BE}"/>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12379B43-56A3-3497-9085-6B21AEC5CE59}"/>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2-3</a:t>
            </a:r>
          </a:p>
        </p:txBody>
      </p:sp>
      <p:sp>
        <p:nvSpPr>
          <p:cNvPr id="37" name="TextBox 26">
            <a:extLst>
              <a:ext uri="{FF2B5EF4-FFF2-40B4-BE49-F238E27FC236}">
                <a16:creationId xmlns:a16="http://schemas.microsoft.com/office/drawing/2014/main" id="{4B7B4FD1-365D-4EBC-B561-5B4F68CEE145}"/>
              </a:ext>
            </a:extLst>
          </p:cNvPr>
          <p:cNvSpPr txBox="1"/>
          <p:nvPr/>
        </p:nvSpPr>
        <p:spPr>
          <a:xfrm>
            <a:off x="7232720" y="2266499"/>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開発期間</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39" name="Group 28">
            <a:extLst>
              <a:ext uri="{FF2B5EF4-FFF2-40B4-BE49-F238E27FC236}">
                <a16:creationId xmlns:a16="http://schemas.microsoft.com/office/drawing/2014/main" id="{42ADE8AB-06FB-9607-ADF1-713657E66AF5}"/>
              </a:ext>
            </a:extLst>
          </p:cNvPr>
          <p:cNvGrpSpPr/>
          <p:nvPr/>
        </p:nvGrpSpPr>
        <p:grpSpPr>
          <a:xfrm>
            <a:off x="947006" y="2064106"/>
            <a:ext cx="8229600" cy="653608"/>
            <a:chOff x="0" y="0"/>
            <a:chExt cx="1310714" cy="147754"/>
          </a:xfrm>
        </p:grpSpPr>
        <p:sp>
          <p:nvSpPr>
            <p:cNvPr id="40" name="Freeform 29">
              <a:extLst>
                <a:ext uri="{FF2B5EF4-FFF2-40B4-BE49-F238E27FC236}">
                  <a16:creationId xmlns:a16="http://schemas.microsoft.com/office/drawing/2014/main" id="{D2388B28-1E92-6E8F-C4D6-39CA70D2FD18}"/>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1" name="TextBox 30">
              <a:extLst>
                <a:ext uri="{FF2B5EF4-FFF2-40B4-BE49-F238E27FC236}">
                  <a16:creationId xmlns:a16="http://schemas.microsoft.com/office/drawing/2014/main" id="{E5D075A4-E427-5FC1-1229-7295EDADA5DD}"/>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63" name="フッター プレースホルダー 62">
            <a:extLst>
              <a:ext uri="{FF2B5EF4-FFF2-40B4-BE49-F238E27FC236}">
                <a16:creationId xmlns:a16="http://schemas.microsoft.com/office/drawing/2014/main" id="{1FA3C686-F371-02E1-452E-56F1A25DF46A}"/>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5AD8EED9-5942-DD2D-F424-96B0DA9D9B92}"/>
              </a:ext>
            </a:extLst>
          </p:cNvPr>
          <p:cNvSpPr>
            <a:spLocks noGrp="1"/>
          </p:cNvSpPr>
          <p:nvPr>
            <p:ph type="sldNum" sz="quarter" idx="12"/>
          </p:nvPr>
        </p:nvSpPr>
        <p:spPr/>
        <p:txBody>
          <a:bodyPr/>
          <a:lstStyle/>
          <a:p>
            <a:fld id="{B6F15528-21DE-4FAA-801E-634DDDAF4B2B}" type="slidenum">
              <a:rPr lang="en-US" smtClean="0">
                <a:latin typeface="+mj-lt"/>
              </a:rPr>
              <a:pPr/>
              <a:t>11</a:t>
            </a:fld>
            <a:endParaRPr lang="en-US">
              <a:latin typeface="+mj-lt"/>
            </a:endParaRPr>
          </a:p>
        </p:txBody>
      </p:sp>
      <p:sp>
        <p:nvSpPr>
          <p:cNvPr id="65" name="日付プレースホルダー 64">
            <a:extLst>
              <a:ext uri="{FF2B5EF4-FFF2-40B4-BE49-F238E27FC236}">
                <a16:creationId xmlns:a16="http://schemas.microsoft.com/office/drawing/2014/main" id="{8B713106-35B5-172F-F6FE-CD0C8601B3C7}"/>
              </a:ext>
            </a:extLst>
          </p:cNvPr>
          <p:cNvSpPr>
            <a:spLocks noGrp="1"/>
          </p:cNvSpPr>
          <p:nvPr>
            <p:ph type="dt" sz="half" idx="10"/>
          </p:nvPr>
        </p:nvSpPr>
        <p:spPr/>
        <p:txBody>
          <a:bodyPr/>
          <a:lstStyle/>
          <a:p>
            <a:fld id="{09B4BB5F-AC91-44A7-BE80-4DF7A07A7FE3}"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081D81FD-7E86-1F1A-9333-8CBEA666DAE4}"/>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8B66D30C-5C95-1AB8-3F64-9DB1E4A77EA1}"/>
              </a:ext>
            </a:extLst>
          </p:cNvPr>
          <p:cNvSpPr txBox="1"/>
          <p:nvPr/>
        </p:nvSpPr>
        <p:spPr>
          <a:xfrm>
            <a:off x="1429589" y="2142561"/>
            <a:ext cx="7195101" cy="451214"/>
          </a:xfrm>
          <a:prstGeom prst="rect">
            <a:avLst/>
          </a:prstGeom>
        </p:spPr>
        <p:txBody>
          <a:bodyPr wrap="square" lIns="0" tIns="0" rIns="0" bIns="0" rtlCol="0" anchor="t">
            <a:spAutoFit/>
          </a:bodyPr>
          <a:lstStyle/>
          <a:p>
            <a:pPr algn="ctr">
              <a:lnSpc>
                <a:spcPts val="3842"/>
              </a:lnSpc>
              <a:spcBef>
                <a:spcPct val="0"/>
              </a:spcBef>
            </a:pPr>
            <a:r>
              <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Backlog</a:t>
            </a: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のガントチャートを使用</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aphicFrame>
        <p:nvGraphicFramePr>
          <p:cNvPr id="2" name="表 1">
            <a:extLst>
              <a:ext uri="{FF2B5EF4-FFF2-40B4-BE49-F238E27FC236}">
                <a16:creationId xmlns:a16="http://schemas.microsoft.com/office/drawing/2014/main" id="{934655AB-3D4F-2B59-F187-D2B28EEDCDCD}"/>
              </a:ext>
            </a:extLst>
          </p:cNvPr>
          <p:cNvGraphicFramePr>
            <a:graphicFrameLocks noGrp="1"/>
          </p:cNvGraphicFramePr>
          <p:nvPr>
            <p:extLst>
              <p:ext uri="{D42A27DB-BD31-4B8C-83A1-F6EECF244321}">
                <p14:modId xmlns:p14="http://schemas.microsoft.com/office/powerpoint/2010/main" val="961052923"/>
              </p:ext>
            </p:extLst>
          </p:nvPr>
        </p:nvGraphicFramePr>
        <p:xfrm>
          <a:off x="1314539" y="2823481"/>
          <a:ext cx="16230600" cy="6537015"/>
        </p:xfrm>
        <a:graphic>
          <a:graphicData uri="http://schemas.openxmlformats.org/drawingml/2006/table">
            <a:tbl>
              <a:tblPr firstRow="1" firstCol="1">
                <a:tableStyleId>{74C1A8A3-306A-4EB7-A6B1-4F7E0EB9C5D6}</a:tableStyleId>
              </a:tblPr>
              <a:tblGrid>
                <a:gridCol w="3986456">
                  <a:extLst>
                    <a:ext uri="{9D8B030D-6E8A-4147-A177-3AD203B41FA5}">
                      <a16:colId xmlns:a16="http://schemas.microsoft.com/office/drawing/2014/main" val="1699425085"/>
                    </a:ext>
                  </a:extLst>
                </a:gridCol>
                <a:gridCol w="1050002">
                  <a:extLst>
                    <a:ext uri="{9D8B030D-6E8A-4147-A177-3AD203B41FA5}">
                      <a16:colId xmlns:a16="http://schemas.microsoft.com/office/drawing/2014/main" val="2952610509"/>
                    </a:ext>
                  </a:extLst>
                </a:gridCol>
                <a:gridCol w="1050002">
                  <a:extLst>
                    <a:ext uri="{9D8B030D-6E8A-4147-A177-3AD203B41FA5}">
                      <a16:colId xmlns:a16="http://schemas.microsoft.com/office/drawing/2014/main" val="478980490"/>
                    </a:ext>
                  </a:extLst>
                </a:gridCol>
                <a:gridCol w="338138">
                  <a:extLst>
                    <a:ext uri="{9D8B030D-6E8A-4147-A177-3AD203B41FA5}">
                      <a16:colId xmlns:a16="http://schemas.microsoft.com/office/drawing/2014/main" val="4185520103"/>
                    </a:ext>
                  </a:extLst>
                </a:gridCol>
                <a:gridCol w="338138">
                  <a:extLst>
                    <a:ext uri="{9D8B030D-6E8A-4147-A177-3AD203B41FA5}">
                      <a16:colId xmlns:a16="http://schemas.microsoft.com/office/drawing/2014/main" val="152763777"/>
                    </a:ext>
                  </a:extLst>
                </a:gridCol>
                <a:gridCol w="338138">
                  <a:extLst>
                    <a:ext uri="{9D8B030D-6E8A-4147-A177-3AD203B41FA5}">
                      <a16:colId xmlns:a16="http://schemas.microsoft.com/office/drawing/2014/main" val="4146811352"/>
                    </a:ext>
                  </a:extLst>
                </a:gridCol>
                <a:gridCol w="338138">
                  <a:extLst>
                    <a:ext uri="{9D8B030D-6E8A-4147-A177-3AD203B41FA5}">
                      <a16:colId xmlns:a16="http://schemas.microsoft.com/office/drawing/2014/main" val="612085494"/>
                    </a:ext>
                  </a:extLst>
                </a:gridCol>
                <a:gridCol w="338138">
                  <a:extLst>
                    <a:ext uri="{9D8B030D-6E8A-4147-A177-3AD203B41FA5}">
                      <a16:colId xmlns:a16="http://schemas.microsoft.com/office/drawing/2014/main" val="1719567244"/>
                    </a:ext>
                  </a:extLst>
                </a:gridCol>
                <a:gridCol w="338138">
                  <a:extLst>
                    <a:ext uri="{9D8B030D-6E8A-4147-A177-3AD203B41FA5}">
                      <a16:colId xmlns:a16="http://schemas.microsoft.com/office/drawing/2014/main" val="3633995593"/>
                    </a:ext>
                  </a:extLst>
                </a:gridCol>
                <a:gridCol w="338138">
                  <a:extLst>
                    <a:ext uri="{9D8B030D-6E8A-4147-A177-3AD203B41FA5}">
                      <a16:colId xmlns:a16="http://schemas.microsoft.com/office/drawing/2014/main" val="2275667402"/>
                    </a:ext>
                  </a:extLst>
                </a:gridCol>
                <a:gridCol w="338138">
                  <a:extLst>
                    <a:ext uri="{9D8B030D-6E8A-4147-A177-3AD203B41FA5}">
                      <a16:colId xmlns:a16="http://schemas.microsoft.com/office/drawing/2014/main" val="1352307111"/>
                    </a:ext>
                  </a:extLst>
                </a:gridCol>
                <a:gridCol w="338138">
                  <a:extLst>
                    <a:ext uri="{9D8B030D-6E8A-4147-A177-3AD203B41FA5}">
                      <a16:colId xmlns:a16="http://schemas.microsoft.com/office/drawing/2014/main" val="794362223"/>
                    </a:ext>
                  </a:extLst>
                </a:gridCol>
                <a:gridCol w="338138">
                  <a:extLst>
                    <a:ext uri="{9D8B030D-6E8A-4147-A177-3AD203B41FA5}">
                      <a16:colId xmlns:a16="http://schemas.microsoft.com/office/drawing/2014/main" val="3932592588"/>
                    </a:ext>
                  </a:extLst>
                </a:gridCol>
                <a:gridCol w="338138">
                  <a:extLst>
                    <a:ext uri="{9D8B030D-6E8A-4147-A177-3AD203B41FA5}">
                      <a16:colId xmlns:a16="http://schemas.microsoft.com/office/drawing/2014/main" val="3456183000"/>
                    </a:ext>
                  </a:extLst>
                </a:gridCol>
                <a:gridCol w="338138">
                  <a:extLst>
                    <a:ext uri="{9D8B030D-6E8A-4147-A177-3AD203B41FA5}">
                      <a16:colId xmlns:a16="http://schemas.microsoft.com/office/drawing/2014/main" val="3853707811"/>
                    </a:ext>
                  </a:extLst>
                </a:gridCol>
                <a:gridCol w="338138">
                  <a:extLst>
                    <a:ext uri="{9D8B030D-6E8A-4147-A177-3AD203B41FA5}">
                      <a16:colId xmlns:a16="http://schemas.microsoft.com/office/drawing/2014/main" val="973458855"/>
                    </a:ext>
                  </a:extLst>
                </a:gridCol>
                <a:gridCol w="338138">
                  <a:extLst>
                    <a:ext uri="{9D8B030D-6E8A-4147-A177-3AD203B41FA5}">
                      <a16:colId xmlns:a16="http://schemas.microsoft.com/office/drawing/2014/main" val="3533426736"/>
                    </a:ext>
                  </a:extLst>
                </a:gridCol>
                <a:gridCol w="338138">
                  <a:extLst>
                    <a:ext uri="{9D8B030D-6E8A-4147-A177-3AD203B41FA5}">
                      <a16:colId xmlns:a16="http://schemas.microsoft.com/office/drawing/2014/main" val="702354404"/>
                    </a:ext>
                  </a:extLst>
                </a:gridCol>
                <a:gridCol w="338138">
                  <a:extLst>
                    <a:ext uri="{9D8B030D-6E8A-4147-A177-3AD203B41FA5}">
                      <a16:colId xmlns:a16="http://schemas.microsoft.com/office/drawing/2014/main" val="750807417"/>
                    </a:ext>
                  </a:extLst>
                </a:gridCol>
                <a:gridCol w="338138">
                  <a:extLst>
                    <a:ext uri="{9D8B030D-6E8A-4147-A177-3AD203B41FA5}">
                      <a16:colId xmlns:a16="http://schemas.microsoft.com/office/drawing/2014/main" val="3643883633"/>
                    </a:ext>
                  </a:extLst>
                </a:gridCol>
                <a:gridCol w="338138">
                  <a:extLst>
                    <a:ext uri="{9D8B030D-6E8A-4147-A177-3AD203B41FA5}">
                      <a16:colId xmlns:a16="http://schemas.microsoft.com/office/drawing/2014/main" val="3054048825"/>
                    </a:ext>
                  </a:extLst>
                </a:gridCol>
                <a:gridCol w="338138">
                  <a:extLst>
                    <a:ext uri="{9D8B030D-6E8A-4147-A177-3AD203B41FA5}">
                      <a16:colId xmlns:a16="http://schemas.microsoft.com/office/drawing/2014/main" val="2745256355"/>
                    </a:ext>
                  </a:extLst>
                </a:gridCol>
                <a:gridCol w="338138">
                  <a:extLst>
                    <a:ext uri="{9D8B030D-6E8A-4147-A177-3AD203B41FA5}">
                      <a16:colId xmlns:a16="http://schemas.microsoft.com/office/drawing/2014/main" val="2327183481"/>
                    </a:ext>
                  </a:extLst>
                </a:gridCol>
                <a:gridCol w="338138">
                  <a:extLst>
                    <a:ext uri="{9D8B030D-6E8A-4147-A177-3AD203B41FA5}">
                      <a16:colId xmlns:a16="http://schemas.microsoft.com/office/drawing/2014/main" val="1811011958"/>
                    </a:ext>
                  </a:extLst>
                </a:gridCol>
                <a:gridCol w="338138">
                  <a:extLst>
                    <a:ext uri="{9D8B030D-6E8A-4147-A177-3AD203B41FA5}">
                      <a16:colId xmlns:a16="http://schemas.microsoft.com/office/drawing/2014/main" val="3645390536"/>
                    </a:ext>
                  </a:extLst>
                </a:gridCol>
                <a:gridCol w="338138">
                  <a:extLst>
                    <a:ext uri="{9D8B030D-6E8A-4147-A177-3AD203B41FA5}">
                      <a16:colId xmlns:a16="http://schemas.microsoft.com/office/drawing/2014/main" val="349526197"/>
                    </a:ext>
                  </a:extLst>
                </a:gridCol>
                <a:gridCol w="338138">
                  <a:extLst>
                    <a:ext uri="{9D8B030D-6E8A-4147-A177-3AD203B41FA5}">
                      <a16:colId xmlns:a16="http://schemas.microsoft.com/office/drawing/2014/main" val="1649669826"/>
                    </a:ext>
                  </a:extLst>
                </a:gridCol>
                <a:gridCol w="338138">
                  <a:extLst>
                    <a:ext uri="{9D8B030D-6E8A-4147-A177-3AD203B41FA5}">
                      <a16:colId xmlns:a16="http://schemas.microsoft.com/office/drawing/2014/main" val="593944017"/>
                    </a:ext>
                  </a:extLst>
                </a:gridCol>
                <a:gridCol w="338138">
                  <a:extLst>
                    <a:ext uri="{9D8B030D-6E8A-4147-A177-3AD203B41FA5}">
                      <a16:colId xmlns:a16="http://schemas.microsoft.com/office/drawing/2014/main" val="2633279449"/>
                    </a:ext>
                  </a:extLst>
                </a:gridCol>
                <a:gridCol w="338138">
                  <a:extLst>
                    <a:ext uri="{9D8B030D-6E8A-4147-A177-3AD203B41FA5}">
                      <a16:colId xmlns:a16="http://schemas.microsoft.com/office/drawing/2014/main" val="3794975407"/>
                    </a:ext>
                  </a:extLst>
                </a:gridCol>
                <a:gridCol w="338138">
                  <a:extLst>
                    <a:ext uri="{9D8B030D-6E8A-4147-A177-3AD203B41FA5}">
                      <a16:colId xmlns:a16="http://schemas.microsoft.com/office/drawing/2014/main" val="2768267387"/>
                    </a:ext>
                  </a:extLst>
                </a:gridCol>
                <a:gridCol w="338138">
                  <a:extLst>
                    <a:ext uri="{9D8B030D-6E8A-4147-A177-3AD203B41FA5}">
                      <a16:colId xmlns:a16="http://schemas.microsoft.com/office/drawing/2014/main" val="3697425180"/>
                    </a:ext>
                  </a:extLst>
                </a:gridCol>
                <a:gridCol w="338138">
                  <a:extLst>
                    <a:ext uri="{9D8B030D-6E8A-4147-A177-3AD203B41FA5}">
                      <a16:colId xmlns:a16="http://schemas.microsoft.com/office/drawing/2014/main" val="2235746790"/>
                    </a:ext>
                  </a:extLst>
                </a:gridCol>
              </a:tblGrid>
              <a:tr h="145267">
                <a:tc>
                  <a:txBody>
                    <a:bodyPr/>
                    <a:lstStyle/>
                    <a:p>
                      <a:pPr algn="l" fontAlgn="b">
                        <a:buNone/>
                      </a:pPr>
                      <a:r>
                        <a:rPr lang="ja-JP" altLang="en-US" sz="900" u="none" strike="noStrike">
                          <a:effectLst/>
                          <a:latin typeface="+mn-ea"/>
                          <a:ea typeface="+mn-ea"/>
                        </a:rPr>
                        <a:t>件名</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b">
                        <a:buNone/>
                      </a:pPr>
                      <a:r>
                        <a:rPr lang="ja-JP" altLang="en-US" sz="900" u="none" strike="noStrike">
                          <a:effectLst/>
                          <a:latin typeface="+mn-ea"/>
                          <a:ea typeface="+mn-ea"/>
                        </a:rPr>
                        <a:t>開始日</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b">
                        <a:buNone/>
                      </a:pPr>
                      <a:r>
                        <a:rPr lang="ja-JP" altLang="en-US" sz="900" u="none" strike="noStrike">
                          <a:effectLst/>
                          <a:latin typeface="+mn-ea"/>
                          <a:ea typeface="+mn-ea"/>
                        </a:rPr>
                        <a:t>期限日</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extLst>
                  <a:ext uri="{0D108BD9-81ED-4DB2-BD59-A6C34878D82A}">
                    <a16:rowId xmlns:a16="http://schemas.microsoft.com/office/drawing/2014/main" val="1081275422"/>
                  </a:ext>
                </a:extLst>
              </a:tr>
              <a:tr h="145267">
                <a:tc>
                  <a:txBody>
                    <a:bodyPr/>
                    <a:lstStyle/>
                    <a:p>
                      <a:pPr algn="l" fontAlgn="b">
                        <a:buNone/>
                      </a:pPr>
                      <a:r>
                        <a:rPr lang="en-US" altLang="ja-JP" sz="900" u="none" strike="noStrike">
                          <a:effectLst/>
                          <a:latin typeface="+mn-ea"/>
                          <a:ea typeface="+mn-ea"/>
                        </a:rPr>
                        <a:t>DB</a:t>
                      </a:r>
                      <a:r>
                        <a:rPr lang="ja-JP" altLang="en-US" sz="900" u="none" strike="noStrike">
                          <a:effectLst/>
                          <a:latin typeface="+mn-ea"/>
                          <a:ea typeface="+mn-ea"/>
                        </a:rPr>
                        <a:t>設計・</a:t>
                      </a:r>
                      <a:r>
                        <a:rPr lang="en-US" altLang="ja-JP" sz="900" u="none" strike="noStrike">
                          <a:effectLst/>
                          <a:latin typeface="+mn-ea"/>
                          <a:ea typeface="+mn-ea"/>
                        </a:rPr>
                        <a:t>threds</a:t>
                      </a:r>
                      <a:r>
                        <a:rPr lang="ja-JP" altLang="en-US" sz="900" u="none" strike="noStrike">
                          <a:effectLst/>
                          <a:latin typeface="+mn-ea"/>
                          <a:ea typeface="+mn-ea"/>
                        </a:rPr>
                        <a:t>、</a:t>
                      </a:r>
                      <a:r>
                        <a:rPr lang="en-US" altLang="ja-JP" sz="900" u="none" strike="noStrike">
                          <a:effectLst/>
                          <a:latin typeface="+mn-ea"/>
                          <a:ea typeface="+mn-ea"/>
                        </a:rPr>
                        <a:t>posts</a:t>
                      </a:r>
                      <a:r>
                        <a:rPr lang="ja-JP" altLang="en-US" sz="900" u="none" strike="noStrike">
                          <a:effectLst/>
                          <a:latin typeface="+mn-ea"/>
                          <a:ea typeface="+mn-ea"/>
                        </a:rPr>
                        <a:t>テーブル作成</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658906"/>
                  </a:ext>
                </a:extLst>
              </a:tr>
              <a:tr h="145267">
                <a:tc>
                  <a:txBody>
                    <a:bodyPr/>
                    <a:lstStyle/>
                    <a:p>
                      <a:pPr algn="l" fontAlgn="b">
                        <a:buNone/>
                      </a:pPr>
                      <a:r>
                        <a:rPr lang="en-US" altLang="ja-JP" sz="900" u="none" strike="noStrike">
                          <a:effectLst/>
                          <a:latin typeface="+mn-ea"/>
                          <a:ea typeface="+mn-ea"/>
                        </a:rPr>
                        <a:t>Git</a:t>
                      </a:r>
                      <a:r>
                        <a:rPr lang="ja-JP" altLang="en-US" sz="900" u="none" strike="noStrike">
                          <a:effectLst/>
                          <a:latin typeface="+mn-ea"/>
                          <a:ea typeface="+mn-ea"/>
                        </a:rPr>
                        <a:t>の初期設定・リポジトリ作成</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6992643"/>
                  </a:ext>
                </a:extLst>
              </a:tr>
              <a:tr h="145267">
                <a:tc>
                  <a:txBody>
                    <a:bodyPr/>
                    <a:lstStyle/>
                    <a:p>
                      <a:pPr algn="l" fontAlgn="b">
                        <a:buNone/>
                      </a:pPr>
                      <a:r>
                        <a:rPr lang="ja-JP" altLang="en-US" sz="900" u="none" strike="noStrike">
                          <a:effectLst/>
                          <a:latin typeface="+mn-ea"/>
                          <a:ea typeface="+mn-ea"/>
                        </a:rPr>
                        <a:t>認証機能</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249575"/>
                  </a:ext>
                </a:extLst>
              </a:tr>
              <a:tr h="145267">
                <a:tc>
                  <a:txBody>
                    <a:bodyPr/>
                    <a:lstStyle/>
                    <a:p>
                      <a:pPr algn="l" fontAlgn="b">
                        <a:buNone/>
                      </a:pPr>
                      <a:r>
                        <a:rPr lang="ja-JP" altLang="en-US" sz="900" u="none" strike="noStrike">
                          <a:effectLst/>
                          <a:latin typeface="+mn-ea"/>
                          <a:ea typeface="+mn-ea"/>
                        </a:rPr>
                        <a:t>ログイン・ログアウト・</a:t>
                      </a:r>
                      <a:r>
                        <a:rPr lang="en-US" altLang="ja-JP" sz="900" u="none" strike="noStrike">
                          <a:effectLst/>
                          <a:latin typeface="+mn-ea"/>
                          <a:ea typeface="+mn-ea"/>
                        </a:rPr>
                        <a:t>register</a:t>
                      </a:r>
                      <a:r>
                        <a:rPr lang="ja-JP" altLang="en-US" sz="900" u="none" strike="noStrike">
                          <a:effectLst/>
                          <a:latin typeface="+mn-ea"/>
                          <a:ea typeface="+mn-ea"/>
                        </a:rPr>
                        <a:t>ファイル引き継ぎ</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4867248"/>
                  </a:ext>
                </a:extLst>
              </a:tr>
              <a:tr h="145267">
                <a:tc>
                  <a:txBody>
                    <a:bodyPr/>
                    <a:lstStyle/>
                    <a:p>
                      <a:pPr algn="l" fontAlgn="b">
                        <a:buNone/>
                      </a:pPr>
                      <a:r>
                        <a:rPr lang="ja-JP" altLang="en-US" sz="900" u="none" strike="noStrike">
                          <a:effectLst/>
                          <a:latin typeface="+mn-ea"/>
                          <a:ea typeface="+mn-ea"/>
                        </a:rPr>
                        <a:t>スレッド機能（</a:t>
                      </a:r>
                      <a:r>
                        <a:rPr lang="en-US" altLang="ja-JP" sz="900" u="none" strike="noStrike">
                          <a:effectLst/>
                          <a:latin typeface="+mn-ea"/>
                          <a:ea typeface="+mn-ea"/>
                        </a:rPr>
                        <a:t>API</a:t>
                      </a:r>
                      <a:r>
                        <a:rPr lang="ja-JP" altLang="en-US" sz="900" u="none" strike="noStrike">
                          <a:effectLst/>
                          <a:latin typeface="+mn-ea"/>
                          <a:ea typeface="+mn-ea"/>
                        </a:rPr>
                        <a:t>）</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683403"/>
                  </a:ext>
                </a:extLst>
              </a:tr>
              <a:tr h="145267">
                <a:tc>
                  <a:txBody>
                    <a:bodyPr/>
                    <a:lstStyle/>
                    <a:p>
                      <a:pPr algn="l" fontAlgn="b">
                        <a:buNone/>
                      </a:pPr>
                      <a:r>
                        <a:rPr lang="ja-JP" altLang="en-US" sz="900" u="none" strike="noStrike">
                          <a:effectLst/>
                          <a:latin typeface="+mn-ea"/>
                          <a:ea typeface="+mn-ea"/>
                        </a:rPr>
                        <a:t>スレッド一覧取得</a:t>
                      </a:r>
                      <a:r>
                        <a:rPr lang="en-US" altLang="ja-JP" sz="900" u="none" strike="noStrike">
                          <a:effectLst/>
                          <a:latin typeface="+mn-ea"/>
                          <a:ea typeface="+mn-ea"/>
                        </a:rPr>
                        <a:t>API</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8124515"/>
                  </a:ext>
                </a:extLst>
              </a:tr>
              <a:tr h="145267">
                <a:tc>
                  <a:txBody>
                    <a:bodyPr/>
                    <a:lstStyle/>
                    <a:p>
                      <a:pPr algn="l" fontAlgn="b">
                        <a:buNone/>
                      </a:pPr>
                      <a:r>
                        <a:rPr lang="ja-JP" altLang="en-US" sz="900" u="none" strike="noStrike">
                          <a:effectLst/>
                          <a:latin typeface="+mn-ea"/>
                          <a:ea typeface="+mn-ea"/>
                        </a:rPr>
                        <a:t>新規スレッド作成</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10/15</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10/15</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294675"/>
                  </a:ext>
                </a:extLst>
              </a:tr>
              <a:tr h="145267">
                <a:tc>
                  <a:txBody>
                    <a:bodyPr/>
                    <a:lstStyle/>
                    <a:p>
                      <a:pPr algn="l" fontAlgn="b">
                        <a:buNone/>
                      </a:pPr>
                      <a:r>
                        <a:rPr lang="ja-JP" altLang="en-US" sz="900" u="none" strike="noStrike">
                          <a:effectLst/>
                          <a:latin typeface="+mn-ea"/>
                          <a:ea typeface="+mn-ea"/>
                        </a:rPr>
                        <a:t>スレッド詳細取得</a:t>
                      </a:r>
                      <a:r>
                        <a:rPr lang="en-US" altLang="ja-JP" sz="900" u="none" strike="noStrike">
                          <a:effectLst/>
                          <a:latin typeface="+mn-ea"/>
                          <a:ea typeface="+mn-ea"/>
                        </a:rPr>
                        <a:t>API</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10/17</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10/17</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0315207"/>
                  </a:ext>
                </a:extLst>
              </a:tr>
              <a:tr h="145267">
                <a:tc>
                  <a:txBody>
                    <a:bodyPr/>
                    <a:lstStyle/>
                    <a:p>
                      <a:pPr algn="l" fontAlgn="b">
                        <a:buNone/>
                      </a:pPr>
                      <a:r>
                        <a:rPr lang="ja-JP" altLang="en-US" sz="900" u="none" strike="noStrike">
                          <a:effectLst/>
                          <a:latin typeface="+mn-ea"/>
                          <a:ea typeface="+mn-ea"/>
                        </a:rPr>
                        <a:t>返信投稿</a:t>
                      </a:r>
                      <a:r>
                        <a:rPr lang="en-US" altLang="ja-JP" sz="900" u="none" strike="noStrike">
                          <a:effectLst/>
                          <a:latin typeface="+mn-ea"/>
                          <a:ea typeface="+mn-ea"/>
                        </a:rPr>
                        <a:t>API</a:t>
                      </a:r>
                      <a:r>
                        <a:rPr lang="ja-JP" altLang="en-US" sz="900" u="none" strike="noStrike">
                          <a:effectLst/>
                          <a:latin typeface="+mn-ea"/>
                          <a:ea typeface="+mn-ea"/>
                        </a:rPr>
                        <a:t>の設定</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10/17</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10/17</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986308"/>
                  </a:ext>
                </a:extLst>
              </a:tr>
              <a:tr h="145267">
                <a:tc>
                  <a:txBody>
                    <a:bodyPr/>
                    <a:lstStyle/>
                    <a:p>
                      <a:pPr algn="l" fontAlgn="b">
                        <a:buNone/>
                      </a:pPr>
                      <a:r>
                        <a:rPr lang="ja-JP" altLang="en-US" sz="900" u="none" strike="noStrike">
                          <a:effectLst/>
                          <a:latin typeface="+mn-ea"/>
                          <a:ea typeface="+mn-ea"/>
                        </a:rPr>
                        <a:t>投稿編集</a:t>
                      </a:r>
                      <a:r>
                        <a:rPr lang="en-US" altLang="ja-JP" sz="900" u="none" strike="noStrike">
                          <a:effectLst/>
                          <a:latin typeface="+mn-ea"/>
                          <a:ea typeface="+mn-ea"/>
                        </a:rPr>
                        <a:t>API</a:t>
                      </a:r>
                      <a:r>
                        <a:rPr lang="ja-JP" altLang="en-US" sz="900" u="none" strike="noStrike">
                          <a:effectLst/>
                          <a:latin typeface="+mn-ea"/>
                          <a:ea typeface="+mn-ea"/>
                        </a:rPr>
                        <a:t>の設定</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9488160"/>
                  </a:ext>
                </a:extLst>
              </a:tr>
              <a:tr h="145267">
                <a:tc>
                  <a:txBody>
                    <a:bodyPr/>
                    <a:lstStyle/>
                    <a:p>
                      <a:pPr algn="l" fontAlgn="b">
                        <a:buNone/>
                      </a:pPr>
                      <a:r>
                        <a:rPr lang="ja-JP" altLang="en-US" sz="900" u="none" strike="noStrike">
                          <a:effectLst/>
                          <a:latin typeface="+mn-ea"/>
                          <a:ea typeface="+mn-ea"/>
                        </a:rPr>
                        <a:t>投稿削除</a:t>
                      </a:r>
                      <a:r>
                        <a:rPr lang="en-US" altLang="ja-JP" sz="900" u="none" strike="noStrike">
                          <a:effectLst/>
                          <a:latin typeface="+mn-ea"/>
                          <a:ea typeface="+mn-ea"/>
                        </a:rPr>
                        <a:t>API</a:t>
                      </a:r>
                      <a:r>
                        <a:rPr lang="ja-JP" altLang="en-US" sz="900" u="none" strike="noStrike">
                          <a:effectLst/>
                          <a:latin typeface="+mn-ea"/>
                          <a:ea typeface="+mn-ea"/>
                        </a:rPr>
                        <a:t>の設定</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2760758"/>
                  </a:ext>
                </a:extLst>
              </a:tr>
              <a:tr h="145267">
                <a:tc>
                  <a:txBody>
                    <a:bodyPr/>
                    <a:lstStyle/>
                    <a:p>
                      <a:pPr algn="l" fontAlgn="b">
                        <a:buNone/>
                      </a:pPr>
                      <a:r>
                        <a:rPr lang="ja-JP" altLang="en-US" sz="900" u="none" strike="noStrike">
                          <a:effectLst/>
                          <a:latin typeface="+mn-ea"/>
                          <a:ea typeface="+mn-ea"/>
                        </a:rPr>
                        <a:t>スレッド機能（フロント）</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474087"/>
                  </a:ext>
                </a:extLst>
              </a:tr>
              <a:tr h="145267">
                <a:tc>
                  <a:txBody>
                    <a:bodyPr/>
                    <a:lstStyle/>
                    <a:p>
                      <a:pPr algn="l" fontAlgn="b">
                        <a:buNone/>
                      </a:pPr>
                      <a:r>
                        <a:rPr lang="ja-JP" altLang="en-US" sz="900" u="none" strike="noStrike">
                          <a:effectLst/>
                          <a:latin typeface="+mn-ea"/>
                          <a:ea typeface="+mn-ea"/>
                        </a:rPr>
                        <a:t>スレッド一覧ページの作成・改修</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10/15</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10/15</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3325984"/>
                  </a:ext>
                </a:extLst>
              </a:tr>
              <a:tr h="145267">
                <a:tc>
                  <a:txBody>
                    <a:bodyPr/>
                    <a:lstStyle/>
                    <a:p>
                      <a:pPr algn="l" fontAlgn="b">
                        <a:buNone/>
                      </a:pPr>
                      <a:r>
                        <a:rPr lang="ja-JP" altLang="en-US" sz="900" u="none" strike="noStrike">
                          <a:effectLst/>
                          <a:latin typeface="+mn-ea"/>
                          <a:ea typeface="+mn-ea"/>
                        </a:rPr>
                        <a:t>スレッド一覧ページの機能拡張、返信の表示機能の実装</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10/15</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10/17</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527410"/>
                  </a:ext>
                </a:extLst>
              </a:tr>
              <a:tr h="145267">
                <a:tc>
                  <a:txBody>
                    <a:bodyPr/>
                    <a:lstStyle/>
                    <a:p>
                      <a:pPr algn="l" fontAlgn="b">
                        <a:buNone/>
                      </a:pPr>
                      <a:r>
                        <a:rPr lang="ja-JP" altLang="en-US" sz="900" u="none" strike="noStrike">
                          <a:effectLst/>
                          <a:latin typeface="+mn-ea"/>
                          <a:ea typeface="+mn-ea"/>
                        </a:rPr>
                        <a:t>新規投稿ページの作成・改修</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10/16</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10/16</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961358"/>
                  </a:ext>
                </a:extLst>
              </a:tr>
              <a:tr h="145267">
                <a:tc>
                  <a:txBody>
                    <a:bodyPr/>
                    <a:lstStyle/>
                    <a:p>
                      <a:pPr algn="l" fontAlgn="b">
                        <a:buNone/>
                      </a:pPr>
                      <a:r>
                        <a:rPr lang="ja-JP" altLang="en-US" sz="900" u="none" strike="noStrike">
                          <a:effectLst/>
                          <a:latin typeface="+mn-ea"/>
                          <a:ea typeface="+mn-ea"/>
                        </a:rPr>
                        <a:t>返信〇件ボタンに返信件数を表示</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10/17</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10/17</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5671392"/>
                  </a:ext>
                </a:extLst>
              </a:tr>
              <a:tr h="145267">
                <a:tc>
                  <a:txBody>
                    <a:bodyPr/>
                    <a:lstStyle/>
                    <a:p>
                      <a:pPr algn="l" fontAlgn="b">
                        <a:buNone/>
                      </a:pPr>
                      <a:r>
                        <a:rPr lang="ja-JP" altLang="en-US" sz="900" u="none" strike="noStrike">
                          <a:effectLst/>
                          <a:latin typeface="+mn-ea"/>
                          <a:ea typeface="+mn-ea"/>
                        </a:rPr>
                        <a:t>返信投稿フォームを実装</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9449756"/>
                  </a:ext>
                </a:extLst>
              </a:tr>
              <a:tr h="145267">
                <a:tc>
                  <a:txBody>
                    <a:bodyPr/>
                    <a:lstStyle/>
                    <a:p>
                      <a:pPr algn="l" fontAlgn="b">
                        <a:buNone/>
                      </a:pPr>
                      <a:r>
                        <a:rPr lang="ja-JP" altLang="en-US" sz="900" u="none" strike="noStrike">
                          <a:effectLst/>
                          <a:latin typeface="+mn-ea"/>
                          <a:ea typeface="+mn-ea"/>
                        </a:rPr>
                        <a:t>投稿編集ページの作成・改修</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2804057"/>
                  </a:ext>
                </a:extLst>
              </a:tr>
              <a:tr h="145267">
                <a:tc>
                  <a:txBody>
                    <a:bodyPr/>
                    <a:lstStyle/>
                    <a:p>
                      <a:pPr algn="l" fontAlgn="b">
                        <a:buNone/>
                      </a:pPr>
                      <a:r>
                        <a:rPr lang="ja-JP" altLang="en-US" sz="900" u="none" strike="noStrike">
                          <a:effectLst/>
                          <a:latin typeface="+mn-ea"/>
                          <a:ea typeface="+mn-ea"/>
                        </a:rPr>
                        <a:t>各画面に編集・削除ボタンの設置</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64961"/>
                  </a:ext>
                </a:extLst>
              </a:tr>
              <a:tr h="145267">
                <a:tc>
                  <a:txBody>
                    <a:bodyPr/>
                    <a:lstStyle/>
                    <a:p>
                      <a:pPr algn="l" fontAlgn="b">
                        <a:buNone/>
                      </a:pPr>
                      <a:r>
                        <a:rPr lang="ja-JP" altLang="en-US" sz="900" u="none" strike="noStrike">
                          <a:effectLst/>
                          <a:latin typeface="+mn-ea"/>
                          <a:ea typeface="+mn-ea"/>
                        </a:rPr>
                        <a:t>更新ボタンの表示</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630123"/>
                  </a:ext>
                </a:extLst>
              </a:tr>
              <a:tr h="145267">
                <a:tc>
                  <a:txBody>
                    <a:bodyPr/>
                    <a:lstStyle/>
                    <a:p>
                      <a:pPr algn="l" fontAlgn="b">
                        <a:buNone/>
                      </a:pPr>
                      <a:r>
                        <a:rPr lang="ja-JP" altLang="en-US" sz="900" u="none" strike="noStrike">
                          <a:effectLst/>
                          <a:latin typeface="+mn-ea"/>
                          <a:ea typeface="+mn-ea"/>
                        </a:rPr>
                        <a:t>補助機能</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10/22</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10/23</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9119329"/>
                  </a:ext>
                </a:extLst>
              </a:tr>
              <a:tr h="145267">
                <a:tc>
                  <a:txBody>
                    <a:bodyPr/>
                    <a:lstStyle/>
                    <a:p>
                      <a:pPr algn="l" fontAlgn="b">
                        <a:buNone/>
                      </a:pPr>
                      <a:r>
                        <a:rPr lang="ja-JP" altLang="en-US" sz="900" u="none" strike="noStrike">
                          <a:effectLst/>
                          <a:latin typeface="+mn-ea"/>
                          <a:ea typeface="+mn-ea"/>
                        </a:rPr>
                        <a:t>ソート・ページング機能の適用</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10/22</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10/22</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6546047"/>
                  </a:ext>
                </a:extLst>
              </a:tr>
              <a:tr h="145267">
                <a:tc>
                  <a:txBody>
                    <a:bodyPr/>
                    <a:lstStyle/>
                    <a:p>
                      <a:pPr algn="l" fontAlgn="b">
                        <a:buNone/>
                      </a:pPr>
                      <a:r>
                        <a:rPr lang="ja-JP" altLang="en-US" sz="900" u="none" strike="noStrike">
                          <a:effectLst/>
                          <a:latin typeface="+mn-ea"/>
                          <a:ea typeface="+mn-ea"/>
                        </a:rPr>
                        <a:t>プロフィール表示画面</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10/22</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10/22</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4844905"/>
                  </a:ext>
                </a:extLst>
              </a:tr>
              <a:tr h="145267">
                <a:tc>
                  <a:txBody>
                    <a:bodyPr/>
                    <a:lstStyle/>
                    <a:p>
                      <a:pPr algn="l" fontAlgn="b">
                        <a:buNone/>
                      </a:pPr>
                      <a:r>
                        <a:rPr lang="ja-JP" altLang="en-US" sz="900" u="none" strike="noStrike">
                          <a:effectLst/>
                          <a:latin typeface="+mn-ea"/>
                          <a:ea typeface="+mn-ea"/>
                        </a:rPr>
                        <a:t>プロフィール編集ページの作成・改修</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10/23</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10/23</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8177196"/>
                  </a:ext>
                </a:extLst>
              </a:tr>
              <a:tr h="145267">
                <a:tc>
                  <a:txBody>
                    <a:bodyPr/>
                    <a:lstStyle/>
                    <a:p>
                      <a:pPr algn="l" fontAlgn="b">
                        <a:buNone/>
                      </a:pPr>
                      <a:r>
                        <a:rPr lang="ja-JP" altLang="en-US" sz="900" u="none" strike="noStrike">
                          <a:effectLst/>
                          <a:latin typeface="+mn-ea"/>
                          <a:ea typeface="+mn-ea"/>
                        </a:rPr>
                        <a:t>画面遷移の確認とバグ修正</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10/23</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10/23</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533688"/>
                  </a:ext>
                </a:extLst>
              </a:tr>
              <a:tr h="145267">
                <a:tc>
                  <a:txBody>
                    <a:bodyPr/>
                    <a:lstStyle/>
                    <a:p>
                      <a:pPr algn="l" fontAlgn="b">
                        <a:buNone/>
                      </a:pPr>
                      <a:r>
                        <a:rPr lang="ja-JP" altLang="en-US" sz="900" u="none" strike="noStrike">
                          <a:effectLst/>
                          <a:latin typeface="+mn-ea"/>
                          <a:ea typeface="+mn-ea"/>
                        </a:rPr>
                        <a:t>表示崩れの修正・コード整理</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984309"/>
                  </a:ext>
                </a:extLst>
              </a:tr>
              <a:tr h="145267">
                <a:tc>
                  <a:txBody>
                    <a:bodyPr/>
                    <a:lstStyle/>
                    <a:p>
                      <a:pPr algn="l" fontAlgn="b">
                        <a:buNone/>
                      </a:pPr>
                      <a:r>
                        <a:rPr lang="en-US" sz="900" u="none" strike="noStrike">
                          <a:effectLst/>
                          <a:latin typeface="+mn-ea"/>
                          <a:ea typeface="+mn-ea"/>
                        </a:rPr>
                        <a:t>CSS</a:t>
                      </a:r>
                      <a:r>
                        <a:rPr lang="ja-JP" altLang="en-US" sz="900" u="none" strike="noStrike">
                          <a:effectLst/>
                          <a:latin typeface="+mn-ea"/>
                          <a:ea typeface="+mn-ea"/>
                        </a:rPr>
                        <a:t>での</a:t>
                      </a:r>
                      <a:r>
                        <a:rPr lang="en-US" sz="900" u="none" strike="noStrike">
                          <a:effectLst/>
                          <a:latin typeface="+mn-ea"/>
                          <a:ea typeface="+mn-ea"/>
                        </a:rPr>
                        <a:t>UI</a:t>
                      </a:r>
                      <a:r>
                        <a:rPr lang="ja-JP" altLang="en-US" sz="900" u="none" strike="noStrike">
                          <a:effectLst/>
                          <a:latin typeface="+mn-ea"/>
                          <a:ea typeface="+mn-ea"/>
                        </a:rPr>
                        <a:t>実装</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10/29</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4764830"/>
                  </a:ext>
                </a:extLst>
              </a:tr>
              <a:tr h="145267">
                <a:tc>
                  <a:txBody>
                    <a:bodyPr/>
                    <a:lstStyle/>
                    <a:p>
                      <a:pPr algn="l" fontAlgn="b">
                        <a:buNone/>
                      </a:pPr>
                      <a:r>
                        <a:rPr lang="ja-JP" altLang="en-US" sz="900" u="none" strike="noStrike">
                          <a:effectLst/>
                          <a:latin typeface="+mn-ea"/>
                          <a:ea typeface="+mn-ea"/>
                        </a:rPr>
                        <a:t>ログイン・新規ユーザ登録画面の</a:t>
                      </a:r>
                      <a:r>
                        <a:rPr lang="en-US" altLang="ja-JP" sz="900" u="none" strike="noStrike">
                          <a:effectLst/>
                          <a:latin typeface="+mn-ea"/>
                          <a:ea typeface="+mn-ea"/>
                        </a:rPr>
                        <a:t>CSS</a:t>
                      </a:r>
                      <a:r>
                        <a:rPr lang="ja-JP" altLang="en-US" sz="900" u="none" strike="noStrike">
                          <a:effectLst/>
                          <a:latin typeface="+mn-ea"/>
                          <a:ea typeface="+mn-ea"/>
                        </a:rPr>
                        <a:t>設計</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264398"/>
                  </a:ext>
                </a:extLst>
              </a:tr>
              <a:tr h="145267">
                <a:tc>
                  <a:txBody>
                    <a:bodyPr/>
                    <a:lstStyle/>
                    <a:p>
                      <a:pPr algn="l" fontAlgn="b">
                        <a:buNone/>
                      </a:pPr>
                      <a:r>
                        <a:rPr lang="ja-JP" altLang="en-US" sz="900" u="none" strike="noStrike">
                          <a:effectLst/>
                          <a:latin typeface="+mn-ea"/>
                          <a:ea typeface="+mn-ea"/>
                        </a:rPr>
                        <a:t>スレッドリスト表示画面の</a:t>
                      </a:r>
                      <a:r>
                        <a:rPr lang="en-US" altLang="ja-JP" sz="900" u="none" strike="noStrike">
                          <a:effectLst/>
                          <a:latin typeface="+mn-ea"/>
                          <a:ea typeface="+mn-ea"/>
                        </a:rPr>
                        <a:t>CSS</a:t>
                      </a:r>
                      <a:r>
                        <a:rPr lang="ja-JP" altLang="en-US" sz="900" u="none" strike="noStrike">
                          <a:effectLst/>
                          <a:latin typeface="+mn-ea"/>
                          <a:ea typeface="+mn-ea"/>
                        </a:rPr>
                        <a:t>設計</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10/27</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585298"/>
                  </a:ext>
                </a:extLst>
              </a:tr>
              <a:tr h="145267">
                <a:tc>
                  <a:txBody>
                    <a:bodyPr/>
                    <a:lstStyle/>
                    <a:p>
                      <a:pPr algn="l" fontAlgn="b">
                        <a:buNone/>
                      </a:pPr>
                      <a:r>
                        <a:rPr lang="ja-JP" altLang="en-US" sz="900" u="none" strike="noStrike">
                          <a:effectLst/>
                          <a:latin typeface="+mn-ea"/>
                          <a:ea typeface="+mn-ea"/>
                        </a:rPr>
                        <a:t>プロフィール一覧表示画面の</a:t>
                      </a:r>
                      <a:r>
                        <a:rPr lang="en-US" altLang="ja-JP" sz="900" u="none" strike="noStrike">
                          <a:effectLst/>
                          <a:latin typeface="+mn-ea"/>
                          <a:ea typeface="+mn-ea"/>
                        </a:rPr>
                        <a:t>CSS</a:t>
                      </a:r>
                      <a:r>
                        <a:rPr lang="ja-JP" altLang="en-US" sz="900" u="none" strike="noStrike">
                          <a:effectLst/>
                          <a:latin typeface="+mn-ea"/>
                          <a:ea typeface="+mn-ea"/>
                        </a:rPr>
                        <a:t>設計</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10/27</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10/28</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237218"/>
                  </a:ext>
                </a:extLst>
              </a:tr>
              <a:tr h="145267">
                <a:tc>
                  <a:txBody>
                    <a:bodyPr/>
                    <a:lstStyle/>
                    <a:p>
                      <a:pPr algn="l" fontAlgn="b">
                        <a:buNone/>
                      </a:pPr>
                      <a:r>
                        <a:rPr lang="ja-JP" altLang="en-US" sz="900" u="none" strike="noStrike">
                          <a:effectLst/>
                          <a:latin typeface="+mn-ea"/>
                          <a:ea typeface="+mn-ea"/>
                        </a:rPr>
                        <a:t>新規投稿画面・投稿編集画面の</a:t>
                      </a:r>
                      <a:r>
                        <a:rPr lang="en-US" altLang="ja-JP" sz="900" u="none" strike="noStrike">
                          <a:effectLst/>
                          <a:latin typeface="+mn-ea"/>
                          <a:ea typeface="+mn-ea"/>
                        </a:rPr>
                        <a:t>CSS</a:t>
                      </a:r>
                      <a:r>
                        <a:rPr lang="ja-JP" altLang="en-US" sz="900" u="none" strike="noStrike">
                          <a:effectLst/>
                          <a:latin typeface="+mn-ea"/>
                          <a:ea typeface="+mn-ea"/>
                        </a:rPr>
                        <a:t>設計</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10/28</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10/28</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6211137"/>
                  </a:ext>
                </a:extLst>
              </a:tr>
              <a:tr h="145267">
                <a:tc>
                  <a:txBody>
                    <a:bodyPr/>
                    <a:lstStyle/>
                    <a:p>
                      <a:pPr algn="l" fontAlgn="b">
                        <a:buNone/>
                      </a:pPr>
                      <a:r>
                        <a:rPr lang="ja-JP" altLang="en-US" sz="900" u="none" strike="noStrike">
                          <a:effectLst/>
                          <a:latin typeface="+mn-ea"/>
                          <a:ea typeface="+mn-ea"/>
                        </a:rPr>
                        <a:t>プロフィール編集画面の</a:t>
                      </a:r>
                      <a:r>
                        <a:rPr lang="en-US" altLang="ja-JP" sz="900" u="none" strike="noStrike">
                          <a:effectLst/>
                          <a:latin typeface="+mn-ea"/>
                          <a:ea typeface="+mn-ea"/>
                        </a:rPr>
                        <a:t>CSS</a:t>
                      </a:r>
                      <a:r>
                        <a:rPr lang="ja-JP" altLang="en-US" sz="900" u="none" strike="noStrike">
                          <a:effectLst/>
                          <a:latin typeface="+mn-ea"/>
                          <a:ea typeface="+mn-ea"/>
                        </a:rPr>
                        <a:t>設計</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10/29</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10/29</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995826"/>
                  </a:ext>
                </a:extLst>
              </a:tr>
              <a:tr h="145267">
                <a:tc>
                  <a:txBody>
                    <a:bodyPr/>
                    <a:lstStyle/>
                    <a:p>
                      <a:pPr algn="l" fontAlgn="b">
                        <a:buNone/>
                      </a:pPr>
                      <a:r>
                        <a:rPr lang="ja-JP" altLang="en-US" sz="900" u="none" strike="noStrike">
                          <a:effectLst/>
                          <a:latin typeface="+mn-ea"/>
                          <a:ea typeface="+mn-ea"/>
                        </a:rPr>
                        <a:t>返信削除後の返信数カウント・表示</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10/28</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10/29</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1005916"/>
                  </a:ext>
                </a:extLst>
              </a:tr>
              <a:tr h="145267">
                <a:tc>
                  <a:txBody>
                    <a:bodyPr/>
                    <a:lstStyle/>
                    <a:p>
                      <a:pPr algn="l" fontAlgn="b">
                        <a:buNone/>
                      </a:pPr>
                      <a:r>
                        <a:rPr lang="ja-JP" altLang="en-US" sz="900" u="none" strike="noStrike">
                          <a:effectLst/>
                          <a:latin typeface="+mn-ea"/>
                          <a:ea typeface="+mn-ea"/>
                        </a:rPr>
                        <a:t>テスト</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10/29</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11/04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563506"/>
                  </a:ext>
                </a:extLst>
              </a:tr>
              <a:tr h="145267">
                <a:tc>
                  <a:txBody>
                    <a:bodyPr/>
                    <a:lstStyle/>
                    <a:p>
                      <a:pPr algn="l" fontAlgn="b">
                        <a:buNone/>
                      </a:pPr>
                      <a:r>
                        <a:rPr lang="ja-JP" altLang="en-US" sz="900" u="none" strike="noStrike">
                          <a:effectLst/>
                          <a:latin typeface="+mn-ea"/>
                          <a:ea typeface="+mn-ea"/>
                        </a:rPr>
                        <a:t>デモ公開＆</a:t>
                      </a:r>
                      <a:r>
                        <a:rPr lang="en-US" sz="900" u="none" strike="noStrike">
                          <a:effectLst/>
                          <a:latin typeface="+mn-ea"/>
                          <a:ea typeface="+mn-ea"/>
                        </a:rPr>
                        <a:t>FB</a:t>
                      </a:r>
                      <a:endParaRPr 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10/29</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10/29</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1917134"/>
                  </a:ext>
                </a:extLst>
              </a:tr>
              <a:tr h="145267">
                <a:tc>
                  <a:txBody>
                    <a:bodyPr/>
                    <a:lstStyle/>
                    <a:p>
                      <a:pPr algn="l" fontAlgn="b">
                        <a:buNone/>
                      </a:pPr>
                      <a:r>
                        <a:rPr lang="ja-JP" altLang="en-US" sz="900" u="none" strike="noStrike">
                          <a:effectLst/>
                          <a:latin typeface="+mn-ea"/>
                          <a:ea typeface="+mn-ea"/>
                        </a:rPr>
                        <a:t>テスト計画・項目出し</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10/30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10/30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411565"/>
                  </a:ext>
                </a:extLst>
              </a:tr>
              <a:tr h="145267">
                <a:tc>
                  <a:txBody>
                    <a:bodyPr/>
                    <a:lstStyle/>
                    <a:p>
                      <a:pPr algn="l" fontAlgn="b">
                        <a:buNone/>
                      </a:pPr>
                      <a:r>
                        <a:rPr lang="ja-JP" altLang="en-US" sz="900" u="none" strike="noStrike">
                          <a:effectLst/>
                          <a:latin typeface="+mn-ea"/>
                          <a:ea typeface="+mn-ea"/>
                        </a:rPr>
                        <a:t>テスト実施</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10/30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10/31</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09591"/>
                  </a:ext>
                </a:extLst>
              </a:tr>
              <a:tr h="145267">
                <a:tc>
                  <a:txBody>
                    <a:bodyPr/>
                    <a:lstStyle/>
                    <a:p>
                      <a:pPr algn="l" fontAlgn="b">
                        <a:buNone/>
                      </a:pPr>
                      <a:r>
                        <a:rPr lang="ja-JP" altLang="en-US" sz="900" u="none" strike="noStrike">
                          <a:effectLst/>
                          <a:latin typeface="+mn-ea"/>
                          <a:ea typeface="+mn-ea"/>
                        </a:rPr>
                        <a:t>不具合修正・再テスト</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10/30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11/04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109413"/>
                  </a:ext>
                </a:extLst>
              </a:tr>
              <a:tr h="145267">
                <a:tc>
                  <a:txBody>
                    <a:bodyPr/>
                    <a:lstStyle/>
                    <a:p>
                      <a:pPr algn="l" fontAlgn="b">
                        <a:buNone/>
                      </a:pPr>
                      <a:r>
                        <a:rPr lang="ja-JP" altLang="en-US" sz="900" u="none" strike="noStrike">
                          <a:effectLst/>
                          <a:latin typeface="+mn-ea"/>
                          <a:ea typeface="+mn-ea"/>
                        </a:rPr>
                        <a:t>テスト仕様書作成</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10/30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10/30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9021745"/>
                  </a:ext>
                </a:extLst>
              </a:tr>
              <a:tr h="145267">
                <a:tc>
                  <a:txBody>
                    <a:bodyPr/>
                    <a:lstStyle/>
                    <a:p>
                      <a:pPr algn="l" fontAlgn="b">
                        <a:buNone/>
                      </a:pPr>
                      <a:r>
                        <a:rPr lang="ja-JP" altLang="en-US" sz="900" u="none" strike="noStrike">
                          <a:effectLst/>
                          <a:latin typeface="+mn-ea"/>
                          <a:ea typeface="+mn-ea"/>
                        </a:rPr>
                        <a:t>全体まとめ・報告書作成</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11/04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11/10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3815788"/>
                  </a:ext>
                </a:extLst>
              </a:tr>
              <a:tr h="145267">
                <a:tc>
                  <a:txBody>
                    <a:bodyPr/>
                    <a:lstStyle/>
                    <a:p>
                      <a:pPr algn="l" fontAlgn="b">
                        <a:buNone/>
                      </a:pPr>
                      <a:r>
                        <a:rPr lang="ja-JP" altLang="en-US" sz="900" u="none" strike="noStrike">
                          <a:effectLst/>
                          <a:latin typeface="+mn-ea"/>
                          <a:ea typeface="+mn-ea"/>
                        </a:rPr>
                        <a:t>報告書作成</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11/04</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11/09</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425466"/>
                  </a:ext>
                </a:extLst>
              </a:tr>
              <a:tr h="145267">
                <a:tc>
                  <a:txBody>
                    <a:bodyPr/>
                    <a:lstStyle/>
                    <a:p>
                      <a:pPr algn="l" fontAlgn="b">
                        <a:buNone/>
                      </a:pPr>
                      <a:r>
                        <a:rPr lang="ja-JP" altLang="en-US" sz="900" u="none" strike="noStrike">
                          <a:effectLst/>
                          <a:latin typeface="+mn-ea"/>
                          <a:ea typeface="+mn-ea"/>
                        </a:rPr>
                        <a:t>完成版機能発表・</a:t>
                      </a:r>
                      <a:r>
                        <a:rPr lang="en-US" altLang="ja-JP" sz="900" u="none" strike="noStrike">
                          <a:effectLst/>
                          <a:latin typeface="+mn-ea"/>
                          <a:ea typeface="+mn-ea"/>
                        </a:rPr>
                        <a:t>FB</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11/05</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11/05</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4247662"/>
                  </a:ext>
                </a:extLst>
              </a:tr>
              <a:tr h="145267">
                <a:tc>
                  <a:txBody>
                    <a:bodyPr/>
                    <a:lstStyle/>
                    <a:p>
                      <a:pPr algn="l" fontAlgn="b">
                        <a:buNone/>
                      </a:pPr>
                      <a:r>
                        <a:rPr lang="ja-JP" altLang="en-US" sz="900" u="none" strike="noStrike">
                          <a:effectLst/>
                          <a:latin typeface="+mn-ea"/>
                          <a:ea typeface="+mn-ea"/>
                        </a:rPr>
                        <a:t>資料修正</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11/05</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11/06</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520926"/>
                  </a:ext>
                </a:extLst>
              </a:tr>
              <a:tr h="145267">
                <a:tc>
                  <a:txBody>
                    <a:bodyPr/>
                    <a:lstStyle/>
                    <a:p>
                      <a:pPr algn="l" fontAlgn="b">
                        <a:buNone/>
                      </a:pPr>
                      <a:r>
                        <a:rPr lang="ja-JP" altLang="en-US" sz="900" u="none" strike="noStrike">
                          <a:effectLst/>
                          <a:latin typeface="+mn-ea"/>
                          <a:ea typeface="+mn-ea"/>
                        </a:rPr>
                        <a:t>最終報告会</a:t>
                      </a:r>
                      <a:endParaRPr lang="ja-JP" altLang="en-US"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r" fontAlgn="b">
                        <a:buNone/>
                      </a:pPr>
                      <a:r>
                        <a:rPr lang="en-US" altLang="ja-JP" sz="900" u="none" strike="noStrike">
                          <a:effectLst/>
                          <a:latin typeface="+mn-ea"/>
                          <a:ea typeface="+mn-ea"/>
                        </a:rPr>
                        <a:t>11/10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buNone/>
                      </a:pPr>
                      <a:r>
                        <a:rPr lang="en-US" altLang="ja-JP" sz="900" u="none" strike="noStrike">
                          <a:effectLst/>
                          <a:latin typeface="+mn-ea"/>
                          <a:ea typeface="+mn-ea"/>
                        </a:rPr>
                        <a:t>11/10</a:t>
                      </a:r>
                      <a:endParaRPr lang="en-US" altLang="ja-JP" sz="900" b="0" i="0" u="none" strike="noStrike">
                        <a:solidFill>
                          <a:srgbClr val="000000"/>
                        </a:solidFill>
                        <a:effectLst/>
                        <a:latin typeface="+mn-ea"/>
                        <a:ea typeface="+mn-ea"/>
                      </a:endParaRPr>
                    </a:p>
                  </a:txBody>
                  <a:tcPr marL="1892" marR="1892" marT="189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buNone/>
                      </a:pPr>
                      <a:r>
                        <a:rPr lang="en-US" altLang="ja-JP" sz="900" u="none" strike="noStrike">
                          <a:effectLst/>
                          <a:latin typeface="+mn-ea"/>
                          <a:ea typeface="+mn-ea"/>
                        </a:rPr>
                        <a:t>0.00</a:t>
                      </a:r>
                      <a:endParaRPr lang="en-US" altLang="ja-JP" sz="900" b="0" i="0" u="none" strike="noStrike">
                        <a:solidFill>
                          <a:srgbClr val="808080"/>
                        </a:solidFill>
                        <a:effectLst/>
                        <a:latin typeface="+mn-ea"/>
                        <a:ea typeface="+mn-ea"/>
                      </a:endParaRPr>
                    </a:p>
                  </a:txBody>
                  <a:tcPr marL="1892" marR="1892" marT="189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ja-JP" altLang="en-US" sz="900" u="none" strike="noStrike">
                          <a:effectLst/>
                          <a:latin typeface="+mn-ea"/>
                          <a:ea typeface="+mn-ea"/>
                        </a:rPr>
                        <a:t>　</a:t>
                      </a:r>
                      <a:endParaRPr lang="ja-JP" altLang="en-US" sz="900" b="0" i="0" u="none" strike="noStrike">
                        <a:solidFill>
                          <a:srgbClr val="000000"/>
                        </a:solidFill>
                        <a:effectLst/>
                        <a:latin typeface="+mn-ea"/>
                        <a:ea typeface="+mn-ea"/>
                      </a:endParaRPr>
                    </a:p>
                  </a:txBody>
                  <a:tcPr marL="1892" marR="1892" marT="18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3730838"/>
                  </a:ext>
                </a:extLst>
              </a:tr>
            </a:tbl>
          </a:graphicData>
        </a:graphic>
      </p:graphicFrame>
    </p:spTree>
    <p:extLst>
      <p:ext uri="{BB962C8B-B14F-4D97-AF65-F5344CB8AC3E}">
        <p14:creationId xmlns:p14="http://schemas.microsoft.com/office/powerpoint/2010/main" val="1072424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6CCD9-0C19-B4FD-5888-EBA5742CCE9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77160D8-8530-793B-58BD-3ED57B9CB88B}"/>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68531DBC-96D0-A1A4-96C0-06617342613C}"/>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2F9A7DCB-0104-2934-6403-7050A5CAA003}"/>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6829B191-BA97-3561-F8E0-4631E21EDBE7}"/>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B8535C3A-3C29-7B8D-C5A5-09834AA2897E}"/>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77591789-4149-811F-5C1B-AF3AC34051F6}"/>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6CD6570F-4244-5F6C-3765-A68991396B46}"/>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A179F175-FFA6-3650-1E35-1F17FCC9F87C}"/>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B8F7657C-644C-A21A-4E0C-6B3A482A50E7}"/>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6CF8389F-C536-406A-D0D2-5A7374113743}"/>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02FB3922-7FE7-37F7-BBAE-5CE5F37BA624}"/>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6FF50494-EA25-5026-B466-8F45059F9F96}"/>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15" name="Group 15">
            <a:extLst>
              <a:ext uri="{FF2B5EF4-FFF2-40B4-BE49-F238E27FC236}">
                <a16:creationId xmlns:a16="http://schemas.microsoft.com/office/drawing/2014/main" id="{D8FB9364-9186-3029-3380-F3BAE1D7B8BB}"/>
              </a:ext>
            </a:extLst>
          </p:cNvPr>
          <p:cNvGrpSpPr/>
          <p:nvPr/>
        </p:nvGrpSpPr>
        <p:grpSpPr>
          <a:xfrm>
            <a:off x="1365940" y="2940142"/>
            <a:ext cx="1691585" cy="1691585"/>
            <a:chOff x="0" y="0"/>
            <a:chExt cx="445520" cy="445520"/>
          </a:xfrm>
        </p:grpSpPr>
        <p:sp>
          <p:nvSpPr>
            <p:cNvPr id="16" name="Freeform 16">
              <a:extLst>
                <a:ext uri="{FF2B5EF4-FFF2-40B4-BE49-F238E27FC236}">
                  <a16:creationId xmlns:a16="http://schemas.microsoft.com/office/drawing/2014/main" id="{9F54B22C-CA80-F27A-43A8-C489C9A67CA2}"/>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7" name="TextBox 17">
              <a:extLst>
                <a:ext uri="{FF2B5EF4-FFF2-40B4-BE49-F238E27FC236}">
                  <a16:creationId xmlns:a16="http://schemas.microsoft.com/office/drawing/2014/main" id="{F827E88A-A14A-6EA8-BF67-0CFCFB2E376B}"/>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4EBF6FF9-1268-EFF7-FCB2-2BE39EE8A2E2}"/>
              </a:ext>
            </a:extLst>
          </p:cNvPr>
          <p:cNvSpPr txBox="1"/>
          <p:nvPr/>
        </p:nvSpPr>
        <p:spPr>
          <a:xfrm>
            <a:off x="3096085" y="1174265"/>
            <a:ext cx="14156553" cy="926344"/>
          </a:xfrm>
          <a:prstGeom prst="rect">
            <a:avLst/>
          </a:prstGeom>
        </p:spPr>
        <p:txBody>
          <a:bodyPr wrap="square"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開発概要</a:t>
            </a:r>
            <a:r>
              <a:rPr lang="en-US" altLang="ja-JP"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a:t>
            </a: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開発準備</a:t>
            </a:r>
            <a:r>
              <a:rPr lang="en-US" altLang="ja-JP"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758B9F58-3626-7E68-78DF-7F2BFA00F7F9}"/>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02</a:t>
            </a:r>
          </a:p>
        </p:txBody>
      </p:sp>
      <p:sp>
        <p:nvSpPr>
          <p:cNvPr id="22" name="TextBox 22">
            <a:extLst>
              <a:ext uri="{FF2B5EF4-FFF2-40B4-BE49-F238E27FC236}">
                <a16:creationId xmlns:a16="http://schemas.microsoft.com/office/drawing/2014/main" id="{0864C5EA-A424-082A-3591-744F34A84E23}"/>
              </a:ext>
            </a:extLst>
          </p:cNvPr>
          <p:cNvSpPr txBox="1"/>
          <p:nvPr/>
        </p:nvSpPr>
        <p:spPr>
          <a:xfrm>
            <a:off x="3404764" y="2959547"/>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要件定義書作成</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3" name="TextBox 23">
            <a:extLst>
              <a:ext uri="{FF2B5EF4-FFF2-40B4-BE49-F238E27FC236}">
                <a16:creationId xmlns:a16="http://schemas.microsoft.com/office/drawing/2014/main" id="{7E2695DD-0D09-9708-F915-7ED576933782}"/>
              </a:ext>
            </a:extLst>
          </p:cNvPr>
          <p:cNvSpPr txBox="1"/>
          <p:nvPr/>
        </p:nvSpPr>
        <p:spPr>
          <a:xfrm>
            <a:off x="3404765" y="3691864"/>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何を作成し実現するのか</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開発範囲の制定、機能要件の作成、全体スケジュールの作成</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4" name="TextBox 24">
            <a:extLst>
              <a:ext uri="{FF2B5EF4-FFF2-40B4-BE49-F238E27FC236}">
                <a16:creationId xmlns:a16="http://schemas.microsoft.com/office/drawing/2014/main" id="{0C47D692-821C-F8A9-0F94-4D90093449A3}"/>
              </a:ext>
            </a:extLst>
          </p:cNvPr>
          <p:cNvSpPr txBox="1"/>
          <p:nvPr/>
        </p:nvSpPr>
        <p:spPr>
          <a:xfrm>
            <a:off x="3404764" y="5253428"/>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設計書作成</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5" name="TextBox 25">
            <a:extLst>
              <a:ext uri="{FF2B5EF4-FFF2-40B4-BE49-F238E27FC236}">
                <a16:creationId xmlns:a16="http://schemas.microsoft.com/office/drawing/2014/main" id="{24E59680-A729-BF38-2DFE-B725F82EA437}"/>
              </a:ext>
            </a:extLst>
          </p:cNvPr>
          <p:cNvSpPr txBox="1"/>
          <p:nvPr/>
        </p:nvSpPr>
        <p:spPr>
          <a:xfrm>
            <a:off x="3404765" y="6012476"/>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どのように作成、実現するのか</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機能設計、画面設計、データ設計を作成。処理設計は今回省略</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6" name="TextBox 26">
            <a:extLst>
              <a:ext uri="{FF2B5EF4-FFF2-40B4-BE49-F238E27FC236}">
                <a16:creationId xmlns:a16="http://schemas.microsoft.com/office/drawing/2014/main" id="{090D64EF-6BAD-8EFF-78A8-12376F9C4FC7}"/>
              </a:ext>
            </a:extLst>
          </p:cNvPr>
          <p:cNvSpPr txBox="1"/>
          <p:nvPr/>
        </p:nvSpPr>
        <p:spPr>
          <a:xfrm>
            <a:off x="3404764" y="7566715"/>
            <a:ext cx="10539835"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プログラミング練習</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7" name="TextBox 27">
            <a:extLst>
              <a:ext uri="{FF2B5EF4-FFF2-40B4-BE49-F238E27FC236}">
                <a16:creationId xmlns:a16="http://schemas.microsoft.com/office/drawing/2014/main" id="{4047294E-3445-12B6-DE64-2638745E6051}"/>
              </a:ext>
            </a:extLst>
          </p:cNvPr>
          <p:cNvSpPr txBox="1"/>
          <p:nvPr/>
        </p:nvSpPr>
        <p:spPr>
          <a:xfrm>
            <a:off x="3398104" y="8322619"/>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システム開発に向けての準備</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PHP, MySQL,</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 </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JavaScript</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を主に練習。基本コード、認証機能・</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DB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連携・</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API</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アプリをステップごとに</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29" name="Group 29">
            <a:extLst>
              <a:ext uri="{FF2B5EF4-FFF2-40B4-BE49-F238E27FC236}">
                <a16:creationId xmlns:a16="http://schemas.microsoft.com/office/drawing/2014/main" id="{A5C756BA-1C4D-9ABB-FB09-9B696503DD0F}"/>
              </a:ext>
            </a:extLst>
          </p:cNvPr>
          <p:cNvGrpSpPr/>
          <p:nvPr/>
        </p:nvGrpSpPr>
        <p:grpSpPr>
          <a:xfrm>
            <a:off x="1365940" y="5253428"/>
            <a:ext cx="1691585" cy="1691585"/>
            <a:chOff x="0" y="0"/>
            <a:chExt cx="445520" cy="445520"/>
          </a:xfrm>
        </p:grpSpPr>
        <p:sp>
          <p:nvSpPr>
            <p:cNvPr id="30" name="Freeform 30">
              <a:extLst>
                <a:ext uri="{FF2B5EF4-FFF2-40B4-BE49-F238E27FC236}">
                  <a16:creationId xmlns:a16="http://schemas.microsoft.com/office/drawing/2014/main" id="{DCF5C0BE-95FF-CF9B-2817-B97C2366FEE9}"/>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1" name="TextBox 31">
              <a:extLst>
                <a:ext uri="{FF2B5EF4-FFF2-40B4-BE49-F238E27FC236}">
                  <a16:creationId xmlns:a16="http://schemas.microsoft.com/office/drawing/2014/main" id="{D0E1A659-09A7-8352-6CCD-2A0BDCB4CA2F}"/>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33" name="Group 33">
            <a:extLst>
              <a:ext uri="{FF2B5EF4-FFF2-40B4-BE49-F238E27FC236}">
                <a16:creationId xmlns:a16="http://schemas.microsoft.com/office/drawing/2014/main" id="{35FD203F-4EC1-F46A-9B85-53687EAA7753}"/>
              </a:ext>
            </a:extLst>
          </p:cNvPr>
          <p:cNvGrpSpPr/>
          <p:nvPr/>
        </p:nvGrpSpPr>
        <p:grpSpPr>
          <a:xfrm>
            <a:off x="1365940" y="7566715"/>
            <a:ext cx="1691585" cy="1691585"/>
            <a:chOff x="0" y="0"/>
            <a:chExt cx="2255447" cy="2255447"/>
          </a:xfrm>
        </p:grpSpPr>
        <p:grpSp>
          <p:nvGrpSpPr>
            <p:cNvPr id="34" name="Group 34">
              <a:extLst>
                <a:ext uri="{FF2B5EF4-FFF2-40B4-BE49-F238E27FC236}">
                  <a16:creationId xmlns:a16="http://schemas.microsoft.com/office/drawing/2014/main" id="{E9495CE6-0F9B-E6CF-D337-E288066A9065}"/>
                </a:ext>
              </a:extLst>
            </p:cNvPr>
            <p:cNvGrpSpPr/>
            <p:nvPr/>
          </p:nvGrpSpPr>
          <p:grpSpPr>
            <a:xfrm>
              <a:off x="0" y="0"/>
              <a:ext cx="2255447" cy="2255447"/>
              <a:chOff x="0" y="0"/>
              <a:chExt cx="445520" cy="445520"/>
            </a:xfrm>
          </p:grpSpPr>
          <p:sp>
            <p:nvSpPr>
              <p:cNvPr id="35" name="Freeform 35">
                <a:extLst>
                  <a:ext uri="{FF2B5EF4-FFF2-40B4-BE49-F238E27FC236}">
                    <a16:creationId xmlns:a16="http://schemas.microsoft.com/office/drawing/2014/main" id="{B3C6DC79-70AC-40EE-951C-9245757A81F1}"/>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6" name="TextBox 36">
                <a:extLst>
                  <a:ext uri="{FF2B5EF4-FFF2-40B4-BE49-F238E27FC236}">
                    <a16:creationId xmlns:a16="http://schemas.microsoft.com/office/drawing/2014/main" id="{19325BC1-E9CB-4B2C-BAC4-07BB26B9DF4D}"/>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7" name="Freeform 37">
              <a:extLst>
                <a:ext uri="{FF2B5EF4-FFF2-40B4-BE49-F238E27FC236}">
                  <a16:creationId xmlns:a16="http://schemas.microsoft.com/office/drawing/2014/main" id="{96071249-AF84-CE5E-7E4C-E739B710429D}"/>
                </a:ext>
              </a:extLst>
            </p:cNvPr>
            <p:cNvSpPr/>
            <p:nvPr/>
          </p:nvSpPr>
          <p:spPr>
            <a:xfrm>
              <a:off x="454106" y="241384"/>
              <a:ext cx="1347236" cy="1772679"/>
            </a:xfrm>
            <a:custGeom>
              <a:avLst/>
              <a:gdLst/>
              <a:ahLst/>
              <a:cxnLst/>
              <a:rect l="l" t="t" r="r" b="b"/>
              <a:pathLst>
                <a:path w="1347236" h="1772679">
                  <a:moveTo>
                    <a:pt x="0" y="0"/>
                  </a:moveTo>
                  <a:lnTo>
                    <a:pt x="1347236" y="0"/>
                  </a:lnTo>
                  <a:lnTo>
                    <a:pt x="1347236" y="1772679"/>
                  </a:lnTo>
                  <a:lnTo>
                    <a:pt x="0" y="177267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39" name="フッター プレースホルダー 38">
            <a:extLst>
              <a:ext uri="{FF2B5EF4-FFF2-40B4-BE49-F238E27FC236}">
                <a16:creationId xmlns:a16="http://schemas.microsoft.com/office/drawing/2014/main" id="{D7B0E752-5C22-BA81-0FB0-F18EC13FF2B6}"/>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6AAC649D-83A6-E4CB-45BB-4A68DE703713}"/>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C0A8424B-4B5F-0771-B53C-DF9196412532}"/>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C31654DF-D96A-100A-0901-B822B58580F0}"/>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1CB8BABB-B224-E044-8044-38A8FD6F8A96}"/>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C555F3D6-8017-527B-FFE1-3004F29289A2}"/>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C3CCE3B2-D215-FA13-54F5-44CBA5C86637}"/>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96F94692-FCBD-BBBB-60F5-5A35A4DAD181}"/>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6B1BF405-FBAD-64ED-E7EA-8E8180E93277}"/>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3FBE4AE7-8CD9-AA6B-500B-6896B172AFBB}"/>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20" name="日付プレースホルダー 19">
            <a:extLst>
              <a:ext uri="{FF2B5EF4-FFF2-40B4-BE49-F238E27FC236}">
                <a16:creationId xmlns:a16="http://schemas.microsoft.com/office/drawing/2014/main" id="{8D5AA298-78FA-C060-E325-E867A8B2C08D}"/>
              </a:ext>
            </a:extLst>
          </p:cNvPr>
          <p:cNvSpPr>
            <a:spLocks noGrp="1"/>
          </p:cNvSpPr>
          <p:nvPr>
            <p:ph type="dt" sz="half" idx="10"/>
          </p:nvPr>
        </p:nvSpPr>
        <p:spPr/>
        <p:txBody>
          <a:bodyPr/>
          <a:lstStyle/>
          <a:p>
            <a:fld id="{30BEC77E-1231-4C87-B73F-0659706C4DD5}" type="datetime1">
              <a:rPr lang="ja-JP" altLang="en-US" smtClean="0"/>
              <a:t>2025/11/11</a:t>
            </a:fld>
            <a:endParaRPr lang="en-US"/>
          </a:p>
        </p:txBody>
      </p:sp>
      <p:sp>
        <p:nvSpPr>
          <p:cNvPr id="41" name="スライド番号プレースホルダー 40">
            <a:extLst>
              <a:ext uri="{FF2B5EF4-FFF2-40B4-BE49-F238E27FC236}">
                <a16:creationId xmlns:a16="http://schemas.microsoft.com/office/drawing/2014/main" id="{5D9C4C49-1262-E1D3-5128-6115C7A6744A}"/>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38" name="TextBox 23">
            <a:extLst>
              <a:ext uri="{FF2B5EF4-FFF2-40B4-BE49-F238E27FC236}">
                <a16:creationId xmlns:a16="http://schemas.microsoft.com/office/drawing/2014/main" id="{06F95DBA-107A-0F89-5A13-5F53D3B0B254}"/>
              </a:ext>
            </a:extLst>
          </p:cNvPr>
          <p:cNvSpPr txBox="1"/>
          <p:nvPr/>
        </p:nvSpPr>
        <p:spPr>
          <a:xfrm>
            <a:off x="15777420" y="4218588"/>
            <a:ext cx="1516846" cy="429733"/>
          </a:xfrm>
          <a:prstGeom prst="rect">
            <a:avLst/>
          </a:prstGeom>
        </p:spPr>
        <p:txBody>
          <a:bodyPr wrap="square" lIns="0" tIns="0" rIns="0" bIns="0" rtlCol="0" anchor="t">
            <a:spAutoFit/>
          </a:bodyPr>
          <a:lstStyle/>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別途資料</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0" name="TextBox 23">
            <a:extLst>
              <a:ext uri="{FF2B5EF4-FFF2-40B4-BE49-F238E27FC236}">
                <a16:creationId xmlns:a16="http://schemas.microsoft.com/office/drawing/2014/main" id="{2867A037-F9E0-FBE4-644A-0E793FAC1313}"/>
              </a:ext>
            </a:extLst>
          </p:cNvPr>
          <p:cNvSpPr txBox="1"/>
          <p:nvPr/>
        </p:nvSpPr>
        <p:spPr>
          <a:xfrm>
            <a:off x="15777420" y="6447716"/>
            <a:ext cx="1516846" cy="429733"/>
          </a:xfrm>
          <a:prstGeom prst="rect">
            <a:avLst/>
          </a:prstGeom>
        </p:spPr>
        <p:txBody>
          <a:bodyPr wrap="square" lIns="0" tIns="0" rIns="0" bIns="0" rtlCol="0" anchor="t">
            <a:spAutoFit/>
          </a:bodyPr>
          <a:lstStyle/>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別途資料</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43" name="図 42">
            <a:extLst>
              <a:ext uri="{FF2B5EF4-FFF2-40B4-BE49-F238E27FC236}">
                <a16:creationId xmlns:a16="http://schemas.microsoft.com/office/drawing/2014/main" id="{6AAF9738-E409-242E-F286-C76F3BBA454E}"/>
              </a:ext>
            </a:extLst>
          </p:cNvPr>
          <p:cNvPicPr>
            <a:picLocks noChangeAspect="1"/>
          </p:cNvPicPr>
          <p:nvPr/>
        </p:nvPicPr>
        <p:blipFill>
          <a:blip r:embed="rId4"/>
          <a:stretch>
            <a:fillRect/>
          </a:stretch>
        </p:blipFill>
        <p:spPr>
          <a:xfrm>
            <a:off x="1664418" y="3176681"/>
            <a:ext cx="1101825" cy="1101825"/>
          </a:xfrm>
          <a:prstGeom prst="rect">
            <a:avLst/>
          </a:prstGeom>
        </p:spPr>
      </p:pic>
      <p:pic>
        <p:nvPicPr>
          <p:cNvPr id="46" name="図 45">
            <a:extLst>
              <a:ext uri="{FF2B5EF4-FFF2-40B4-BE49-F238E27FC236}">
                <a16:creationId xmlns:a16="http://schemas.microsoft.com/office/drawing/2014/main" id="{DF1465E3-C0E5-A90E-0135-B8D916274D80}"/>
              </a:ext>
            </a:extLst>
          </p:cNvPr>
          <p:cNvPicPr>
            <a:picLocks noChangeAspect="1"/>
          </p:cNvPicPr>
          <p:nvPr/>
        </p:nvPicPr>
        <p:blipFill>
          <a:blip r:embed="rId4"/>
          <a:stretch>
            <a:fillRect/>
          </a:stretch>
        </p:blipFill>
        <p:spPr>
          <a:xfrm>
            <a:off x="1664418" y="5489968"/>
            <a:ext cx="1101825" cy="1101825"/>
          </a:xfrm>
          <a:prstGeom prst="rect">
            <a:avLst/>
          </a:prstGeom>
        </p:spPr>
      </p:pic>
    </p:spTree>
    <p:extLst>
      <p:ext uri="{BB962C8B-B14F-4D97-AF65-F5344CB8AC3E}">
        <p14:creationId xmlns:p14="http://schemas.microsoft.com/office/powerpoint/2010/main" val="3834170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5D839-DD47-BB47-2F6C-30FE290071E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4A012CE-DBE7-A847-1F37-8FECD4ED4266}"/>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6EB8DCBA-3FB0-9B2A-022D-494370ABEE0B}"/>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2B021DF5-1B86-BAC5-B318-0806316D2AAD}"/>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6776C924-F685-CCF0-B8A7-AE6BED1A4493}"/>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1250C0E0-96CC-B104-F462-EFFCAD9D2610}"/>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29E6CD24-269E-7295-D690-6713814C6571}"/>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8CEF1BF5-1F9E-6022-EF6B-ADEE16EEEB2A}"/>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F372743A-7519-1E2D-20D7-64BFACEE718E}"/>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DFEC1AC8-9B37-B713-175D-AB9194C3C97A}"/>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F273533E-CCDE-9C57-1BFA-72892E152E47}"/>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788C91F8-8D18-7B7C-2791-BF50BD0A5676}"/>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D232DD54-6BC5-E7E8-136E-E462891F41E4}"/>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15" name="Group 15">
            <a:extLst>
              <a:ext uri="{FF2B5EF4-FFF2-40B4-BE49-F238E27FC236}">
                <a16:creationId xmlns:a16="http://schemas.microsoft.com/office/drawing/2014/main" id="{F90FBF67-E169-CC1E-7683-72E058218A9B}"/>
              </a:ext>
            </a:extLst>
          </p:cNvPr>
          <p:cNvGrpSpPr/>
          <p:nvPr/>
        </p:nvGrpSpPr>
        <p:grpSpPr>
          <a:xfrm>
            <a:off x="1365940" y="2940142"/>
            <a:ext cx="1691585" cy="1691585"/>
            <a:chOff x="0" y="0"/>
            <a:chExt cx="445520" cy="445520"/>
          </a:xfrm>
        </p:grpSpPr>
        <p:sp>
          <p:nvSpPr>
            <p:cNvPr id="16" name="Freeform 16">
              <a:extLst>
                <a:ext uri="{FF2B5EF4-FFF2-40B4-BE49-F238E27FC236}">
                  <a16:creationId xmlns:a16="http://schemas.microsoft.com/office/drawing/2014/main" id="{2D39D241-3609-5269-7425-D90AAB43C8AA}"/>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7" name="TextBox 17">
              <a:extLst>
                <a:ext uri="{FF2B5EF4-FFF2-40B4-BE49-F238E27FC236}">
                  <a16:creationId xmlns:a16="http://schemas.microsoft.com/office/drawing/2014/main" id="{870525A8-8843-6B72-CD69-546AFBE774CF}"/>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EC1F1BAF-40D0-6CFE-2679-156A651A1441}"/>
              </a:ext>
            </a:extLst>
          </p:cNvPr>
          <p:cNvSpPr txBox="1"/>
          <p:nvPr/>
        </p:nvSpPr>
        <p:spPr>
          <a:xfrm>
            <a:off x="3096086" y="1174265"/>
            <a:ext cx="11299536" cy="926344"/>
          </a:xfrm>
          <a:prstGeom prst="rect">
            <a:avLst/>
          </a:prstGeom>
        </p:spPr>
        <p:txBody>
          <a:bodyPr wrap="square"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システム設計・構成</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0411DE84-CC66-85E6-6103-74672A5CCEB3}"/>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03</a:t>
            </a:r>
          </a:p>
        </p:txBody>
      </p:sp>
      <p:sp>
        <p:nvSpPr>
          <p:cNvPr id="22" name="TextBox 22">
            <a:extLst>
              <a:ext uri="{FF2B5EF4-FFF2-40B4-BE49-F238E27FC236}">
                <a16:creationId xmlns:a16="http://schemas.microsoft.com/office/drawing/2014/main" id="{0582F10B-42CA-70BE-A7B5-DF6612A733ED}"/>
              </a:ext>
            </a:extLst>
          </p:cNvPr>
          <p:cNvSpPr txBox="1"/>
          <p:nvPr/>
        </p:nvSpPr>
        <p:spPr>
          <a:xfrm>
            <a:off x="3404764" y="2959547"/>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画面遷移・全体フロー</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3" name="TextBox 23">
            <a:extLst>
              <a:ext uri="{FF2B5EF4-FFF2-40B4-BE49-F238E27FC236}">
                <a16:creationId xmlns:a16="http://schemas.microsoft.com/office/drawing/2014/main" id="{66F1A9AF-4D95-2680-F0BE-1E236D991D62}"/>
              </a:ext>
            </a:extLst>
          </p:cNvPr>
          <p:cNvSpPr txBox="1"/>
          <p:nvPr/>
        </p:nvSpPr>
        <p:spPr>
          <a:xfrm>
            <a:off x="3404765" y="3691864"/>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どんなシステムのイメージか、画面遷移やフローで説明</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すべての機能の全体像を説明</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4" name="TextBox 24">
            <a:extLst>
              <a:ext uri="{FF2B5EF4-FFF2-40B4-BE49-F238E27FC236}">
                <a16:creationId xmlns:a16="http://schemas.microsoft.com/office/drawing/2014/main" id="{6F2D9571-36C2-D7C8-4373-6D8AE023ACA4}"/>
              </a:ext>
            </a:extLst>
          </p:cNvPr>
          <p:cNvSpPr txBox="1"/>
          <p:nvPr/>
        </p:nvSpPr>
        <p:spPr>
          <a:xfrm>
            <a:off x="3404764" y="5253428"/>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システム全体構成</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5" name="TextBox 25">
            <a:extLst>
              <a:ext uri="{FF2B5EF4-FFF2-40B4-BE49-F238E27FC236}">
                <a16:creationId xmlns:a16="http://schemas.microsoft.com/office/drawing/2014/main" id="{90FFA99A-2E8C-51D0-52FC-1050901E14C8}"/>
              </a:ext>
            </a:extLst>
          </p:cNvPr>
          <p:cNvSpPr txBox="1"/>
          <p:nvPr/>
        </p:nvSpPr>
        <p:spPr>
          <a:xfrm>
            <a:off x="3404765" y="6012476"/>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フロント、</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API</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DB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の通信関係の説明</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SSR</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と</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fetch API</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での非同期処理の説明</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6" name="TextBox 26">
            <a:extLst>
              <a:ext uri="{FF2B5EF4-FFF2-40B4-BE49-F238E27FC236}">
                <a16:creationId xmlns:a16="http://schemas.microsoft.com/office/drawing/2014/main" id="{E09D7EB4-D606-880F-F11E-CCCAD3E4534A}"/>
              </a:ext>
            </a:extLst>
          </p:cNvPr>
          <p:cNvSpPr txBox="1"/>
          <p:nvPr/>
        </p:nvSpPr>
        <p:spPr>
          <a:xfrm>
            <a:off x="3404764" y="7566715"/>
            <a:ext cx="10539835"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データ構造設計</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7" name="TextBox 27">
            <a:extLst>
              <a:ext uri="{FF2B5EF4-FFF2-40B4-BE49-F238E27FC236}">
                <a16:creationId xmlns:a16="http://schemas.microsoft.com/office/drawing/2014/main" id="{A1A19A76-5AB7-632D-28E5-57F97F8D73CF}"/>
              </a:ext>
            </a:extLst>
          </p:cNvPr>
          <p:cNvSpPr txBox="1"/>
          <p:nvPr/>
        </p:nvSpPr>
        <p:spPr>
          <a:xfrm>
            <a:off x="3398104" y="8322619"/>
            <a:ext cx="13854535" cy="917046"/>
          </a:xfrm>
          <a:prstGeom prst="rect">
            <a:avLst/>
          </a:prstGeom>
        </p:spPr>
        <p:txBody>
          <a:bodyPr lIns="0" tIns="0" rIns="0" bIns="0" rtlCol="0" anchor="t">
            <a:spAutoFit/>
          </a:bodyPr>
          <a:lstStyle/>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DB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構造の説明</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どの画面や機能がどのテーブル・データを利用しているか説明</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29" name="Group 29">
            <a:extLst>
              <a:ext uri="{FF2B5EF4-FFF2-40B4-BE49-F238E27FC236}">
                <a16:creationId xmlns:a16="http://schemas.microsoft.com/office/drawing/2014/main" id="{D8749B3D-F023-D91F-410D-33702D949D96}"/>
              </a:ext>
            </a:extLst>
          </p:cNvPr>
          <p:cNvGrpSpPr/>
          <p:nvPr/>
        </p:nvGrpSpPr>
        <p:grpSpPr>
          <a:xfrm>
            <a:off x="1365940" y="5253428"/>
            <a:ext cx="1691585" cy="1691585"/>
            <a:chOff x="0" y="0"/>
            <a:chExt cx="445520" cy="445520"/>
          </a:xfrm>
        </p:grpSpPr>
        <p:sp>
          <p:nvSpPr>
            <p:cNvPr id="30" name="Freeform 30">
              <a:extLst>
                <a:ext uri="{FF2B5EF4-FFF2-40B4-BE49-F238E27FC236}">
                  <a16:creationId xmlns:a16="http://schemas.microsoft.com/office/drawing/2014/main" id="{C6ADAF51-64F3-821D-840B-030CFCA7D19B}"/>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1" name="TextBox 31">
              <a:extLst>
                <a:ext uri="{FF2B5EF4-FFF2-40B4-BE49-F238E27FC236}">
                  <a16:creationId xmlns:a16="http://schemas.microsoft.com/office/drawing/2014/main" id="{8731BB5D-08B2-6F25-CF3B-C9E6D3BA395C}"/>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34" name="Group 34">
            <a:extLst>
              <a:ext uri="{FF2B5EF4-FFF2-40B4-BE49-F238E27FC236}">
                <a16:creationId xmlns:a16="http://schemas.microsoft.com/office/drawing/2014/main" id="{892CA8F6-A99A-3C81-64E0-3C8DADCBDD9B}"/>
              </a:ext>
            </a:extLst>
          </p:cNvPr>
          <p:cNvGrpSpPr/>
          <p:nvPr/>
        </p:nvGrpSpPr>
        <p:grpSpPr>
          <a:xfrm>
            <a:off x="1365940" y="7566715"/>
            <a:ext cx="1691585" cy="1691585"/>
            <a:chOff x="0" y="0"/>
            <a:chExt cx="445520" cy="445520"/>
          </a:xfrm>
        </p:grpSpPr>
        <p:sp>
          <p:nvSpPr>
            <p:cNvPr id="35" name="Freeform 35">
              <a:extLst>
                <a:ext uri="{FF2B5EF4-FFF2-40B4-BE49-F238E27FC236}">
                  <a16:creationId xmlns:a16="http://schemas.microsoft.com/office/drawing/2014/main" id="{A5592D69-CBD3-4F5C-F407-45717C33E5C3}"/>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6" name="TextBox 36">
              <a:extLst>
                <a:ext uri="{FF2B5EF4-FFF2-40B4-BE49-F238E27FC236}">
                  <a16:creationId xmlns:a16="http://schemas.microsoft.com/office/drawing/2014/main" id="{3A2FE7CA-F670-2AE2-BAEA-8FBBFE7E1B9D}"/>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9" name="フッター プレースホルダー 38">
            <a:extLst>
              <a:ext uri="{FF2B5EF4-FFF2-40B4-BE49-F238E27FC236}">
                <a16:creationId xmlns:a16="http://schemas.microsoft.com/office/drawing/2014/main" id="{9C74CAFD-F00B-D36F-CE30-3D7C9DE7D04C}"/>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4FB8D06C-5B1A-D037-E914-9EEEBF079733}"/>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33021EEA-7DB3-062B-E3DA-A8E498A83A74}"/>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FB7FA38E-6184-474B-632A-731C970BDA12}"/>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659FB9DB-9160-845F-CC9B-F8D97BE06851}"/>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847B62EA-835B-6C24-1E38-26E20E578C11}"/>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C198FDCC-C49D-5583-BBC1-A8F534A82A73}"/>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070AE26C-485A-CE50-054B-E88E92ACC5B7}"/>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256E4BCA-CF45-A7F5-DA6F-3A14469B88EB}"/>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378D5E7D-06AB-94F5-1E68-0382CA91F178}"/>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20" name="日付プレースホルダー 19">
            <a:extLst>
              <a:ext uri="{FF2B5EF4-FFF2-40B4-BE49-F238E27FC236}">
                <a16:creationId xmlns:a16="http://schemas.microsoft.com/office/drawing/2014/main" id="{BAB1F60D-FE30-FD1E-2F8A-C92053FCB09A}"/>
              </a:ext>
            </a:extLst>
          </p:cNvPr>
          <p:cNvSpPr>
            <a:spLocks noGrp="1"/>
          </p:cNvSpPr>
          <p:nvPr>
            <p:ph type="dt" sz="half" idx="10"/>
          </p:nvPr>
        </p:nvSpPr>
        <p:spPr/>
        <p:txBody>
          <a:bodyPr/>
          <a:lstStyle/>
          <a:p>
            <a:fld id="{30BEC77E-1231-4C87-B73F-0659706C4DD5}" type="datetime1">
              <a:rPr lang="ja-JP" altLang="en-US" smtClean="0"/>
              <a:t>2025/11/11</a:t>
            </a:fld>
            <a:endParaRPr lang="en-US"/>
          </a:p>
        </p:txBody>
      </p:sp>
      <p:sp>
        <p:nvSpPr>
          <p:cNvPr id="41" name="スライド番号プレースホルダー 40">
            <a:extLst>
              <a:ext uri="{FF2B5EF4-FFF2-40B4-BE49-F238E27FC236}">
                <a16:creationId xmlns:a16="http://schemas.microsoft.com/office/drawing/2014/main" id="{D07632C3-69DC-372B-CCCA-375A79EA81AC}"/>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38" name="図 37">
            <a:extLst>
              <a:ext uri="{FF2B5EF4-FFF2-40B4-BE49-F238E27FC236}">
                <a16:creationId xmlns:a16="http://schemas.microsoft.com/office/drawing/2014/main" id="{730344AF-A6F8-4C81-270E-794DE21D3478}"/>
              </a:ext>
            </a:extLst>
          </p:cNvPr>
          <p:cNvPicPr>
            <a:picLocks noChangeAspect="1"/>
          </p:cNvPicPr>
          <p:nvPr/>
        </p:nvPicPr>
        <p:blipFill>
          <a:blip r:embed="rId2"/>
          <a:stretch>
            <a:fillRect/>
          </a:stretch>
        </p:blipFill>
        <p:spPr>
          <a:xfrm>
            <a:off x="1573305" y="3172007"/>
            <a:ext cx="1276854" cy="1276854"/>
          </a:xfrm>
          <a:prstGeom prst="rect">
            <a:avLst/>
          </a:prstGeom>
        </p:spPr>
      </p:pic>
      <p:pic>
        <p:nvPicPr>
          <p:cNvPr id="42" name="図 41">
            <a:extLst>
              <a:ext uri="{FF2B5EF4-FFF2-40B4-BE49-F238E27FC236}">
                <a16:creationId xmlns:a16="http://schemas.microsoft.com/office/drawing/2014/main" id="{E91FB8A4-9355-667B-50B3-5AC6B8917250}"/>
              </a:ext>
            </a:extLst>
          </p:cNvPr>
          <p:cNvPicPr>
            <a:picLocks noChangeAspect="1"/>
          </p:cNvPicPr>
          <p:nvPr/>
        </p:nvPicPr>
        <p:blipFill>
          <a:blip r:embed="rId3"/>
          <a:stretch>
            <a:fillRect/>
          </a:stretch>
        </p:blipFill>
        <p:spPr>
          <a:xfrm>
            <a:off x="1626022" y="5513510"/>
            <a:ext cx="1171420" cy="1171420"/>
          </a:xfrm>
          <a:prstGeom prst="rect">
            <a:avLst/>
          </a:prstGeom>
        </p:spPr>
      </p:pic>
      <p:pic>
        <p:nvPicPr>
          <p:cNvPr id="44" name="図 43">
            <a:extLst>
              <a:ext uri="{FF2B5EF4-FFF2-40B4-BE49-F238E27FC236}">
                <a16:creationId xmlns:a16="http://schemas.microsoft.com/office/drawing/2014/main" id="{E6B867D1-838E-0FF8-137A-7E8A310ADBF1}"/>
              </a:ext>
            </a:extLst>
          </p:cNvPr>
          <p:cNvPicPr>
            <a:picLocks noChangeAspect="1"/>
          </p:cNvPicPr>
          <p:nvPr/>
        </p:nvPicPr>
        <p:blipFill>
          <a:blip r:embed="rId4"/>
          <a:stretch>
            <a:fillRect/>
          </a:stretch>
        </p:blipFill>
        <p:spPr>
          <a:xfrm>
            <a:off x="1624258" y="7767168"/>
            <a:ext cx="1225901" cy="1225901"/>
          </a:xfrm>
          <a:prstGeom prst="rect">
            <a:avLst/>
          </a:prstGeom>
        </p:spPr>
      </p:pic>
    </p:spTree>
    <p:extLst>
      <p:ext uri="{BB962C8B-B14F-4D97-AF65-F5344CB8AC3E}">
        <p14:creationId xmlns:p14="http://schemas.microsoft.com/office/powerpoint/2010/main" val="12311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FC7CD-F8D7-F3AF-24EE-49F12B47A179}"/>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70FCEAAD-3D1D-BB3B-9BEE-76DB73293B7D}"/>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9A88B873-4945-2CFA-40F6-404456BB7AB0}"/>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0C0D825E-368A-5F22-06A7-089D9E7BD5BF}"/>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71EFF7A3-C859-7A99-1007-50706F05DF19}"/>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596C2BC3-F88D-A2A1-BE89-5B44734A9EEB}"/>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B71F29D4-CB0B-7AB7-DB20-1F177BE3D6A7}"/>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E1A73961-1E62-BC19-C896-955CC1692832}"/>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7C927B88-8EE2-8FF3-5F66-06854D5681A8}"/>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BCC7D05D-7937-2014-A2C6-A75EFC66439C}"/>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A35065D6-EE9B-331B-B4A6-4A909E842DCC}"/>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画面遷移・動作の流れ</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4A3864EF-608C-72DE-76E6-E0A644F67868}"/>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A5246531-1FE7-F9FF-005B-0C8208D1E086}"/>
              </a:ext>
            </a:extLst>
          </p:cNvPr>
          <p:cNvSpPr txBox="1"/>
          <p:nvPr/>
        </p:nvSpPr>
        <p:spPr>
          <a:xfrm>
            <a:off x="1892160" y="299789"/>
            <a:ext cx="1516766" cy="1647310"/>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3-1</a:t>
            </a:r>
          </a:p>
        </p:txBody>
      </p:sp>
      <p:sp>
        <p:nvSpPr>
          <p:cNvPr id="37" name="TextBox 26">
            <a:extLst>
              <a:ext uri="{FF2B5EF4-FFF2-40B4-BE49-F238E27FC236}">
                <a16:creationId xmlns:a16="http://schemas.microsoft.com/office/drawing/2014/main" id="{A2E1EF43-6760-9EC4-1A06-C76D6D485DE2}"/>
              </a:ext>
            </a:extLst>
          </p:cNvPr>
          <p:cNvSpPr txBox="1"/>
          <p:nvPr/>
        </p:nvSpPr>
        <p:spPr>
          <a:xfrm>
            <a:off x="7232720" y="2266499"/>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開発期間</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3" name="フッター プレースホルダー 62">
            <a:extLst>
              <a:ext uri="{FF2B5EF4-FFF2-40B4-BE49-F238E27FC236}">
                <a16:creationId xmlns:a16="http://schemas.microsoft.com/office/drawing/2014/main" id="{80F22B55-54C2-1BF7-425A-D1110EE9FA23}"/>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8F7E6903-3797-0C51-4BC5-A53110B976F0}"/>
              </a:ext>
            </a:extLst>
          </p:cNvPr>
          <p:cNvSpPr>
            <a:spLocks noGrp="1"/>
          </p:cNvSpPr>
          <p:nvPr>
            <p:ph type="sldNum" sz="quarter" idx="12"/>
          </p:nvPr>
        </p:nvSpPr>
        <p:spPr/>
        <p:txBody>
          <a:bodyPr/>
          <a:lstStyle/>
          <a:p>
            <a:fld id="{B6F15528-21DE-4FAA-801E-634DDDAF4B2B}" type="slidenum">
              <a:rPr lang="en-US" smtClean="0">
                <a:latin typeface="+mj-lt"/>
              </a:rPr>
              <a:pPr/>
              <a:t>14</a:t>
            </a:fld>
            <a:endParaRPr lang="en-US">
              <a:latin typeface="+mj-lt"/>
            </a:endParaRPr>
          </a:p>
        </p:txBody>
      </p:sp>
      <p:sp>
        <p:nvSpPr>
          <p:cNvPr id="65" name="日付プレースホルダー 64">
            <a:extLst>
              <a:ext uri="{FF2B5EF4-FFF2-40B4-BE49-F238E27FC236}">
                <a16:creationId xmlns:a16="http://schemas.microsoft.com/office/drawing/2014/main" id="{24289BB4-BF81-EEDF-A959-708ED4DA0121}"/>
              </a:ext>
            </a:extLst>
          </p:cNvPr>
          <p:cNvSpPr>
            <a:spLocks noGrp="1"/>
          </p:cNvSpPr>
          <p:nvPr>
            <p:ph type="dt" sz="half" idx="10"/>
          </p:nvPr>
        </p:nvSpPr>
        <p:spPr/>
        <p:txBody>
          <a:bodyPr/>
          <a:lstStyle/>
          <a:p>
            <a:fld id="{7DED1704-BEAE-4C83-85EB-6B4BC1981BCD}"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84683E1C-132F-3231-947A-4FFAEA326416}"/>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C2BF21FD-7FB5-5922-232B-B47AA08703D1}"/>
              </a:ext>
            </a:extLst>
          </p:cNvPr>
          <p:cNvSpPr txBox="1"/>
          <p:nvPr/>
        </p:nvSpPr>
        <p:spPr>
          <a:xfrm>
            <a:off x="1464255" y="2173870"/>
            <a:ext cx="7195101" cy="451214"/>
          </a:xfrm>
          <a:prstGeom prst="rect">
            <a:avLst/>
          </a:prstGeom>
        </p:spPr>
        <p:txBody>
          <a:bodyPr wrap="square" lIns="0" tIns="0" rIns="0" bIns="0" rtlCol="0" anchor="t">
            <a:spAutoFit/>
          </a:bodyPr>
          <a:lstStyle/>
          <a:p>
            <a:pPr algn="ctr">
              <a:lnSpc>
                <a:spcPts val="3842"/>
              </a:lnSpc>
              <a:spcBef>
                <a:spcPct val="0"/>
              </a:spcBef>
            </a:pPr>
            <a:r>
              <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Backlog</a:t>
            </a: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のガントチャートを使用</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2" name="図 1" descr="ダイアグラム&#10;&#10;AI 生成コンテンツは誤りを含む可能性があります。">
            <a:extLst>
              <a:ext uri="{FF2B5EF4-FFF2-40B4-BE49-F238E27FC236}">
                <a16:creationId xmlns:a16="http://schemas.microsoft.com/office/drawing/2014/main" id="{D605EC21-5E8F-9CD2-DF16-A6C24988E186}"/>
              </a:ext>
            </a:extLst>
          </p:cNvPr>
          <p:cNvPicPr>
            <a:picLocks noChangeAspect="1"/>
          </p:cNvPicPr>
          <p:nvPr/>
        </p:nvPicPr>
        <p:blipFill>
          <a:blip r:embed="rId2"/>
          <a:srcRect b="1317"/>
          <a:stretch>
            <a:fillRect/>
          </a:stretch>
        </p:blipFill>
        <p:spPr>
          <a:xfrm>
            <a:off x="2419243" y="2176158"/>
            <a:ext cx="13277956" cy="7186420"/>
          </a:xfrm>
          <a:prstGeom prst="rect">
            <a:avLst/>
          </a:prstGeom>
        </p:spPr>
      </p:pic>
    </p:spTree>
    <p:extLst>
      <p:ext uri="{BB962C8B-B14F-4D97-AF65-F5344CB8AC3E}">
        <p14:creationId xmlns:p14="http://schemas.microsoft.com/office/powerpoint/2010/main" val="3751988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F3E-C8B7-3FBC-C26B-AE41B457163E}"/>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A0F64A71-9272-17A2-DA6C-8FC8F20DF61A}"/>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8A0938BA-B774-6D3F-6FCD-199B124CF432}"/>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6679A7C0-4373-106A-1ED7-83FCCE057B5F}"/>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BA1C29EC-CA44-CCDC-6BC9-8AD4CF975D9B}"/>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7033172A-FC51-8958-4817-6AE1512309CC}"/>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78F92F2A-F834-7F32-6E2A-824575AC98DD}"/>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84210501-E572-2C35-1035-824E7AB35B5F}"/>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15D60049-EC3F-6DBD-2536-79713AC91E53}"/>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D0E4DC9A-CA00-AE1E-8ECE-10AB8879CD4A}"/>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CB3C8853-2B57-B60A-A64E-5C0D5F452B5D}"/>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システム全体構成</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E78F4595-C676-6101-28A5-9606D0792B34}"/>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64F11F7C-33C8-23A6-ACCD-FDC76F557F9C}"/>
              </a:ext>
            </a:extLst>
          </p:cNvPr>
          <p:cNvSpPr txBox="1"/>
          <p:nvPr/>
        </p:nvSpPr>
        <p:spPr>
          <a:xfrm>
            <a:off x="1892160" y="299789"/>
            <a:ext cx="1516766" cy="1647310"/>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3-2</a:t>
            </a:r>
          </a:p>
        </p:txBody>
      </p:sp>
      <p:sp>
        <p:nvSpPr>
          <p:cNvPr id="37" name="TextBox 26">
            <a:extLst>
              <a:ext uri="{FF2B5EF4-FFF2-40B4-BE49-F238E27FC236}">
                <a16:creationId xmlns:a16="http://schemas.microsoft.com/office/drawing/2014/main" id="{8A77B759-A30F-0D89-59F3-3EBE9AAEA4BC}"/>
              </a:ext>
            </a:extLst>
          </p:cNvPr>
          <p:cNvSpPr txBox="1"/>
          <p:nvPr/>
        </p:nvSpPr>
        <p:spPr>
          <a:xfrm>
            <a:off x="7232720" y="2266499"/>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開発期間</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3" name="フッター プレースホルダー 62">
            <a:extLst>
              <a:ext uri="{FF2B5EF4-FFF2-40B4-BE49-F238E27FC236}">
                <a16:creationId xmlns:a16="http://schemas.microsoft.com/office/drawing/2014/main" id="{84BCE605-556F-0CC1-6DDA-042A007AFA79}"/>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2BD269B8-6397-D5EB-7E16-0B9BB24D2D46}"/>
              </a:ext>
            </a:extLst>
          </p:cNvPr>
          <p:cNvSpPr>
            <a:spLocks noGrp="1"/>
          </p:cNvSpPr>
          <p:nvPr>
            <p:ph type="sldNum" sz="quarter" idx="12"/>
          </p:nvPr>
        </p:nvSpPr>
        <p:spPr/>
        <p:txBody>
          <a:bodyPr/>
          <a:lstStyle/>
          <a:p>
            <a:fld id="{B6F15528-21DE-4FAA-801E-634DDDAF4B2B}" type="slidenum">
              <a:rPr lang="en-US" smtClean="0">
                <a:latin typeface="+mj-lt"/>
              </a:rPr>
              <a:pPr/>
              <a:t>15</a:t>
            </a:fld>
            <a:endParaRPr lang="en-US">
              <a:latin typeface="+mj-lt"/>
            </a:endParaRPr>
          </a:p>
        </p:txBody>
      </p:sp>
      <p:sp>
        <p:nvSpPr>
          <p:cNvPr id="65" name="日付プレースホルダー 64">
            <a:extLst>
              <a:ext uri="{FF2B5EF4-FFF2-40B4-BE49-F238E27FC236}">
                <a16:creationId xmlns:a16="http://schemas.microsoft.com/office/drawing/2014/main" id="{70BAFF2D-7B56-1639-18CB-4D9007184B54}"/>
              </a:ext>
            </a:extLst>
          </p:cNvPr>
          <p:cNvSpPr>
            <a:spLocks noGrp="1"/>
          </p:cNvSpPr>
          <p:nvPr>
            <p:ph type="dt" sz="half" idx="10"/>
          </p:nvPr>
        </p:nvSpPr>
        <p:spPr/>
        <p:txBody>
          <a:bodyPr/>
          <a:lstStyle/>
          <a:p>
            <a:fld id="{44C874D3-4902-4157-A6C4-450CA0411CD2}"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DB7E419C-FD82-3988-310E-FCE45A65B7A0}"/>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3" name="図 2" descr="ダイアグラム&#10;&#10;AI 生成コンテンツは誤りを含む可能性があります。">
            <a:extLst>
              <a:ext uri="{FF2B5EF4-FFF2-40B4-BE49-F238E27FC236}">
                <a16:creationId xmlns:a16="http://schemas.microsoft.com/office/drawing/2014/main" id="{09EB70CC-8D06-28C0-C695-13A0DFBA403C}"/>
              </a:ext>
            </a:extLst>
          </p:cNvPr>
          <p:cNvPicPr>
            <a:picLocks noChangeAspect="1"/>
          </p:cNvPicPr>
          <p:nvPr/>
        </p:nvPicPr>
        <p:blipFill>
          <a:blip r:embed="rId2"/>
          <a:stretch>
            <a:fillRect/>
          </a:stretch>
        </p:blipFill>
        <p:spPr>
          <a:xfrm>
            <a:off x="3318404" y="2152735"/>
            <a:ext cx="12177282" cy="6854070"/>
          </a:xfrm>
          <a:prstGeom prst="rect">
            <a:avLst/>
          </a:prstGeom>
        </p:spPr>
      </p:pic>
      <p:sp>
        <p:nvSpPr>
          <p:cNvPr id="6" name="テキスト ボックス 5">
            <a:extLst>
              <a:ext uri="{FF2B5EF4-FFF2-40B4-BE49-F238E27FC236}">
                <a16:creationId xmlns:a16="http://schemas.microsoft.com/office/drawing/2014/main" id="{2122CDBD-A996-F9E6-DDE5-A52C310B67AB}"/>
              </a:ext>
            </a:extLst>
          </p:cNvPr>
          <p:cNvSpPr txBox="1"/>
          <p:nvPr/>
        </p:nvSpPr>
        <p:spPr>
          <a:xfrm>
            <a:off x="12935432" y="8877271"/>
            <a:ext cx="4151048" cy="430887"/>
          </a:xfrm>
          <a:prstGeom prst="rect">
            <a:avLst/>
          </a:prstGeom>
          <a:noFill/>
        </p:spPr>
        <p:txBody>
          <a:bodyPr wrap="square">
            <a:spAutoFit/>
          </a:bodyPr>
          <a:lstStyle/>
          <a:p>
            <a:r>
              <a:rPr lang="en-US" altLang="ja-JP" sz="1100" err="1">
                <a:latin typeface="+mn-ea"/>
              </a:rPr>
              <a:t>Qiita</a:t>
            </a:r>
            <a:r>
              <a:rPr lang="en-US" altLang="ja-JP" sz="1100">
                <a:latin typeface="+mn-ea"/>
              </a:rPr>
              <a:t> </a:t>
            </a:r>
            <a:r>
              <a:rPr lang="ja-JP" altLang="en-US" sz="1100">
                <a:latin typeface="+mn-ea"/>
              </a:rPr>
              <a:t>「</a:t>
            </a:r>
            <a:r>
              <a:rPr lang="en-US" altLang="ja-JP" sz="1100">
                <a:latin typeface="+mn-ea"/>
              </a:rPr>
              <a:t>【</a:t>
            </a:r>
            <a:r>
              <a:rPr lang="ja-JP" altLang="en-US" sz="1100">
                <a:latin typeface="+mn-ea"/>
              </a:rPr>
              <a:t>図解</a:t>
            </a:r>
            <a:r>
              <a:rPr lang="en-US" altLang="ja-JP" sz="1100">
                <a:latin typeface="+mn-ea"/>
              </a:rPr>
              <a:t>】SPA,SSR,SSG</a:t>
            </a:r>
            <a:r>
              <a:rPr lang="ja-JP" altLang="en-US" sz="1100">
                <a:latin typeface="+mn-ea"/>
              </a:rPr>
              <a:t>について」　</a:t>
            </a:r>
            <a:r>
              <a:rPr lang="ja-JP" altLang="en-US" sz="1100">
                <a:latin typeface="+mn-ea"/>
                <a:hlinkClick r:id="rId3"/>
              </a:rPr>
              <a:t>https://qiita.com/manabito76/items/fe91eefe11a74dcf5126</a:t>
            </a:r>
            <a:r>
              <a:rPr lang="ja-JP" altLang="en-US" sz="1100">
                <a:latin typeface="+mn-ea"/>
              </a:rPr>
              <a:t>　</a:t>
            </a:r>
          </a:p>
        </p:txBody>
      </p:sp>
      <p:sp>
        <p:nvSpPr>
          <p:cNvPr id="7" name="TextBox 27">
            <a:extLst>
              <a:ext uri="{FF2B5EF4-FFF2-40B4-BE49-F238E27FC236}">
                <a16:creationId xmlns:a16="http://schemas.microsoft.com/office/drawing/2014/main" id="{FAB1DFEB-A346-8D08-65A8-88B59E7D05F1}"/>
              </a:ext>
            </a:extLst>
          </p:cNvPr>
          <p:cNvSpPr txBox="1"/>
          <p:nvPr/>
        </p:nvSpPr>
        <p:spPr>
          <a:xfrm>
            <a:off x="6254817" y="6308298"/>
            <a:ext cx="3008676" cy="429733"/>
          </a:xfrm>
          <a:prstGeom prst="rect">
            <a:avLst/>
          </a:prstGeom>
        </p:spPr>
        <p:txBody>
          <a:bodyPr wrap="square" lIns="0" tIns="0" rIns="0" bIns="0" rtlCol="0" anchor="t">
            <a:spAutoFit/>
          </a:bodyPr>
          <a:lstStyle/>
          <a:p>
            <a:pPr algn="l">
              <a:lnSpc>
                <a:spcPts val="3842"/>
              </a:lnSpc>
              <a:spcBef>
                <a:spcPct val="0"/>
              </a:spcBef>
            </a:pP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Fetch</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GET/POST</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 name="TextBox 27">
            <a:extLst>
              <a:ext uri="{FF2B5EF4-FFF2-40B4-BE49-F238E27FC236}">
                <a16:creationId xmlns:a16="http://schemas.microsoft.com/office/drawing/2014/main" id="{E616FB71-19E3-08E7-2F11-ED8B74DCA835}"/>
              </a:ext>
            </a:extLst>
          </p:cNvPr>
          <p:cNvSpPr txBox="1"/>
          <p:nvPr/>
        </p:nvSpPr>
        <p:spPr>
          <a:xfrm>
            <a:off x="7006224" y="8289214"/>
            <a:ext cx="1470132" cy="917046"/>
          </a:xfrm>
          <a:prstGeom prst="rect">
            <a:avLst/>
          </a:prstGeom>
        </p:spPr>
        <p:txBody>
          <a:bodyPr wrap="square" lIns="0" tIns="0" rIns="0" bIns="0" rtlCol="0" anchor="t">
            <a:spAutoFit/>
          </a:bodyPr>
          <a:lstStyle/>
          <a:p>
            <a:pPr algn="l">
              <a:lnSpc>
                <a:spcPts val="3842"/>
              </a:lnSpc>
              <a:spcBef>
                <a:spcPct val="0"/>
              </a:spcBef>
            </a:pP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JSON</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形式</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DOM</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更新</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 name="正方形/長方形 1">
            <a:extLst>
              <a:ext uri="{FF2B5EF4-FFF2-40B4-BE49-F238E27FC236}">
                <a16:creationId xmlns:a16="http://schemas.microsoft.com/office/drawing/2014/main" id="{9EF813C0-7D75-80D7-CADF-4DDBFB295822}"/>
              </a:ext>
            </a:extLst>
          </p:cNvPr>
          <p:cNvSpPr/>
          <p:nvPr/>
        </p:nvSpPr>
        <p:spPr>
          <a:xfrm>
            <a:off x="11468100" y="4676203"/>
            <a:ext cx="3086100" cy="467297"/>
          </a:xfrm>
          <a:prstGeom prst="rect">
            <a:avLst/>
          </a:prstGeom>
          <a:solidFill>
            <a:srgbClr val="F4F4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63A4F37-EBED-8A7D-A907-3AF8D7D3A223}"/>
              </a:ext>
            </a:extLst>
          </p:cNvPr>
          <p:cNvSpPr/>
          <p:nvPr/>
        </p:nvSpPr>
        <p:spPr>
          <a:xfrm>
            <a:off x="11713690" y="8409974"/>
            <a:ext cx="3086100" cy="467297"/>
          </a:xfrm>
          <a:prstGeom prst="rect">
            <a:avLst/>
          </a:prstGeom>
          <a:solidFill>
            <a:srgbClr val="F4F4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2931261C-C290-E364-EF4E-44297D363AFB}"/>
              </a:ext>
            </a:extLst>
          </p:cNvPr>
          <p:cNvSpPr/>
          <p:nvPr/>
        </p:nvSpPr>
        <p:spPr>
          <a:xfrm>
            <a:off x="13244271" y="5302587"/>
            <a:ext cx="1725325" cy="888595"/>
          </a:xfrm>
          <a:prstGeom prst="rect">
            <a:avLst/>
          </a:prstGeom>
          <a:solidFill>
            <a:srgbClr val="F4F4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6FCA07F-3372-BB9F-CB7A-539A8DA522FC}"/>
              </a:ext>
            </a:extLst>
          </p:cNvPr>
          <p:cNvSpPr/>
          <p:nvPr/>
        </p:nvSpPr>
        <p:spPr>
          <a:xfrm>
            <a:off x="11146502" y="5212263"/>
            <a:ext cx="2110238" cy="1058529"/>
          </a:xfrm>
          <a:prstGeom prst="rect">
            <a:avLst/>
          </a:prstGeom>
          <a:solidFill>
            <a:srgbClr val="F4F4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B832197-EF42-C469-D0CC-D4EA4B6E5657}"/>
              </a:ext>
            </a:extLst>
          </p:cNvPr>
          <p:cNvSpPr/>
          <p:nvPr/>
        </p:nvSpPr>
        <p:spPr>
          <a:xfrm>
            <a:off x="11298630" y="2525256"/>
            <a:ext cx="3385408" cy="6222481"/>
          </a:xfrm>
          <a:prstGeom prst="rect">
            <a:avLst/>
          </a:prstGeom>
          <a:solidFill>
            <a:schemeClr val="accent1">
              <a:lumMod val="40000"/>
              <a:lumOff val="60000"/>
              <a:alpha val="5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 name="TextBox 27">
            <a:extLst>
              <a:ext uri="{FF2B5EF4-FFF2-40B4-BE49-F238E27FC236}">
                <a16:creationId xmlns:a16="http://schemas.microsoft.com/office/drawing/2014/main" id="{CF2C1464-CC92-F541-76D9-1766871ACA45}"/>
              </a:ext>
            </a:extLst>
          </p:cNvPr>
          <p:cNvSpPr txBox="1"/>
          <p:nvPr/>
        </p:nvSpPr>
        <p:spPr>
          <a:xfrm>
            <a:off x="12637721" y="2946358"/>
            <a:ext cx="595422" cy="429733"/>
          </a:xfrm>
          <a:prstGeom prst="rect">
            <a:avLst/>
          </a:prstGeom>
        </p:spPr>
        <p:txBody>
          <a:bodyPr wrap="square" lIns="0" tIns="0" rIns="0" bIns="0" rtlCol="0" anchor="t">
            <a:spAutoFit/>
          </a:bodyPr>
          <a:lstStyle/>
          <a:p>
            <a:pPr algn="l">
              <a:lnSpc>
                <a:spcPts val="3842"/>
              </a:lnSpc>
              <a:spcBef>
                <a:spcPct val="0"/>
              </a:spcBef>
            </a:pPr>
            <a:r>
              <a:rPr lang="en-US" altLang="ja-JP" sz="2099" b="1" spc="41">
                <a:latin typeface="Noto Sans JP Bold" panose="020B0200000000000000" pitchFamily="50" charset="-128"/>
                <a:ea typeface="Noto Sans JP Bold" panose="020B0200000000000000" pitchFamily="50" charset="-128"/>
                <a:cs typeface="UD角ゴ_スモール（N仕様） Medium"/>
                <a:sym typeface="UD角ゴ_スモール（N仕様） Medium"/>
              </a:rPr>
              <a:t>PHP</a:t>
            </a:r>
          </a:p>
        </p:txBody>
      </p:sp>
      <p:sp>
        <p:nvSpPr>
          <p:cNvPr id="10" name="TextBox 27">
            <a:extLst>
              <a:ext uri="{FF2B5EF4-FFF2-40B4-BE49-F238E27FC236}">
                <a16:creationId xmlns:a16="http://schemas.microsoft.com/office/drawing/2014/main" id="{790EC3B5-BD30-F7A9-04B0-E27DCF9424D1}"/>
              </a:ext>
            </a:extLst>
          </p:cNvPr>
          <p:cNvSpPr txBox="1"/>
          <p:nvPr/>
        </p:nvSpPr>
        <p:spPr>
          <a:xfrm>
            <a:off x="12221470" y="6980457"/>
            <a:ext cx="1427923" cy="429733"/>
          </a:xfrm>
          <a:prstGeom prst="rect">
            <a:avLst/>
          </a:prstGeom>
        </p:spPr>
        <p:txBody>
          <a:bodyPr wrap="square" lIns="0" tIns="0" rIns="0" bIns="0" rtlCol="0" anchor="t">
            <a:spAutoFit/>
          </a:bodyPr>
          <a:lstStyle/>
          <a:p>
            <a:pPr algn="l">
              <a:lnSpc>
                <a:spcPts val="3842"/>
              </a:lnSpc>
              <a:spcBef>
                <a:spcPct val="0"/>
              </a:spcBef>
            </a:pPr>
            <a:r>
              <a:rPr lang="en-US" altLang="ja-JP" sz="2099" b="1" spc="41">
                <a:latin typeface="Noto Sans JP Bold" panose="020B0200000000000000" pitchFamily="50" charset="-128"/>
                <a:ea typeface="Noto Sans JP Bold" panose="020B0200000000000000" pitchFamily="50" charset="-128"/>
                <a:cs typeface="UD角ゴ_スモール（N仕様） Medium"/>
                <a:sym typeface="UD角ゴ_スモール（N仕様） Medium"/>
              </a:rPr>
              <a:t>MySQL DB</a:t>
            </a:r>
            <a:endParaRPr lang="en-US" sz="2099" b="1" spc="41">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1" name="TextBox 27">
            <a:extLst>
              <a:ext uri="{FF2B5EF4-FFF2-40B4-BE49-F238E27FC236}">
                <a16:creationId xmlns:a16="http://schemas.microsoft.com/office/drawing/2014/main" id="{76585416-F99F-5CD5-D0B9-36053B6C508E}"/>
              </a:ext>
            </a:extLst>
          </p:cNvPr>
          <p:cNvSpPr txBox="1"/>
          <p:nvPr/>
        </p:nvSpPr>
        <p:spPr>
          <a:xfrm>
            <a:off x="3518077" y="7874764"/>
            <a:ext cx="3008676" cy="487313"/>
          </a:xfrm>
          <a:prstGeom prst="rect">
            <a:avLst/>
          </a:prstGeom>
        </p:spPr>
        <p:txBody>
          <a:bodyPr wrap="square" lIns="0" tIns="0" rIns="0" bIns="0" rtlCol="0" anchor="t">
            <a:spAutoFit/>
          </a:bodyPr>
          <a:lstStyle/>
          <a:p>
            <a:pPr algn="l">
              <a:lnSpc>
                <a:spcPts val="3842"/>
              </a:lnSpc>
              <a:spcBef>
                <a:spcPct val="0"/>
              </a:spcBef>
            </a:pPr>
            <a:r>
              <a:rPr lang="ja-JP" altLang="en-US" sz="3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非同期処理</a:t>
            </a:r>
            <a:endParaRPr lang="en-US" sz="3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2" name="TextBox 27">
            <a:extLst>
              <a:ext uri="{FF2B5EF4-FFF2-40B4-BE49-F238E27FC236}">
                <a16:creationId xmlns:a16="http://schemas.microsoft.com/office/drawing/2014/main" id="{422CCCEC-DE0D-5EED-AE6E-5409832A2B2E}"/>
              </a:ext>
            </a:extLst>
          </p:cNvPr>
          <p:cNvSpPr txBox="1"/>
          <p:nvPr/>
        </p:nvSpPr>
        <p:spPr>
          <a:xfrm>
            <a:off x="11683647" y="1997202"/>
            <a:ext cx="4508854" cy="420564"/>
          </a:xfrm>
          <a:prstGeom prst="rect">
            <a:avLst/>
          </a:prstGeom>
        </p:spPr>
        <p:txBody>
          <a:bodyPr wrap="square" lIns="0" tIns="0" rIns="0" bIns="0" rtlCol="0" anchor="t">
            <a:spAutoFit/>
          </a:bodyPr>
          <a:lstStyle/>
          <a:p>
            <a:pPr algn="l">
              <a:lnSpc>
                <a:spcPts val="3842"/>
              </a:lnSpc>
              <a:spcBef>
                <a:spcPct val="0"/>
              </a:spcBef>
            </a:pPr>
            <a:r>
              <a:rPr lang="en-US" b="1" spc="41">
                <a:solidFill>
                  <a:srgbClr val="0070C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Web</a:t>
            </a:r>
            <a:r>
              <a:rPr lang="ja-JP" altLang="en-US" b="1" spc="41">
                <a:solidFill>
                  <a:srgbClr val="0070C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サーバー（</a:t>
            </a:r>
            <a:r>
              <a:rPr lang="en-US" altLang="ja-JP" b="1" spc="41">
                <a:solidFill>
                  <a:srgbClr val="0070C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Apache (ver2.4.58)</a:t>
            </a:r>
            <a:r>
              <a:rPr lang="ja-JP" altLang="en-US" b="1" spc="41">
                <a:solidFill>
                  <a:srgbClr val="0070C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b="1" spc="41">
              <a:solidFill>
                <a:srgbClr val="0070C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2050" name="Picture 2" descr="データベース | 無料のAi・PNG白黒シルエットイラスト">
            <a:extLst>
              <a:ext uri="{FF2B5EF4-FFF2-40B4-BE49-F238E27FC236}">
                <a16:creationId xmlns:a16="http://schemas.microsoft.com/office/drawing/2014/main" id="{D3D07EAC-A826-FE2C-52AC-5E78393768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2" r="1"/>
          <a:stretch>
            <a:fillRect/>
          </a:stretch>
        </p:blipFill>
        <p:spPr bwMode="auto">
          <a:xfrm>
            <a:off x="11731767" y="6232934"/>
            <a:ext cx="2407325" cy="225871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矢印コネクタ 27">
            <a:extLst>
              <a:ext uri="{FF2B5EF4-FFF2-40B4-BE49-F238E27FC236}">
                <a16:creationId xmlns:a16="http://schemas.microsoft.com/office/drawing/2014/main" id="{72761623-2368-1F09-6A39-051A925FACD0}"/>
              </a:ext>
            </a:extLst>
          </p:cNvPr>
          <p:cNvCxnSpPr>
            <a:cxnSpLocks/>
            <a:stCxn id="1026" idx="2"/>
            <a:endCxn id="2050" idx="0"/>
          </p:cNvCxnSpPr>
          <p:nvPr/>
        </p:nvCxnSpPr>
        <p:spPr>
          <a:xfrm flipH="1">
            <a:off x="12935430" y="4841046"/>
            <a:ext cx="1" cy="1391888"/>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352C668-A98D-5826-5130-B54672CB1604}"/>
              </a:ext>
            </a:extLst>
          </p:cNvPr>
          <p:cNvSpPr/>
          <p:nvPr/>
        </p:nvSpPr>
        <p:spPr>
          <a:xfrm>
            <a:off x="8394734" y="7855513"/>
            <a:ext cx="2417428" cy="892224"/>
          </a:xfrm>
          <a:prstGeom prst="rect">
            <a:avLst/>
          </a:prstGeom>
          <a:solidFill>
            <a:srgbClr val="F4F4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6" name="TextBox 27">
            <a:extLst>
              <a:ext uri="{FF2B5EF4-FFF2-40B4-BE49-F238E27FC236}">
                <a16:creationId xmlns:a16="http://schemas.microsoft.com/office/drawing/2014/main" id="{C210D334-602D-F9B9-4704-57CE90E377A2}"/>
              </a:ext>
            </a:extLst>
          </p:cNvPr>
          <p:cNvSpPr txBox="1"/>
          <p:nvPr/>
        </p:nvSpPr>
        <p:spPr>
          <a:xfrm>
            <a:off x="14994053" y="3775322"/>
            <a:ext cx="2287736" cy="420564"/>
          </a:xfrm>
          <a:prstGeom prst="rect">
            <a:avLst/>
          </a:prstGeom>
        </p:spPr>
        <p:txBody>
          <a:bodyPr wrap="square" lIns="0" tIns="0" rIns="0" bIns="0" rtlCol="0" anchor="t">
            <a:spAutoFit/>
          </a:bodyPr>
          <a:lstStyle/>
          <a:p>
            <a:pPr algn="l">
              <a:lnSpc>
                <a:spcPts val="3842"/>
              </a:lnSpc>
              <a:spcBef>
                <a:spcPct val="0"/>
              </a:spcBef>
            </a:pPr>
            <a:r>
              <a:rPr lang="en-US" altLang="ja-JP"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PHP(ver8.2.12)</a:t>
            </a:r>
            <a:endParaRPr lang="en-US"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8" name="TextBox 27">
            <a:extLst>
              <a:ext uri="{FF2B5EF4-FFF2-40B4-BE49-F238E27FC236}">
                <a16:creationId xmlns:a16="http://schemas.microsoft.com/office/drawing/2014/main" id="{537D8610-5711-C591-1B56-258641E69C8C}"/>
              </a:ext>
            </a:extLst>
          </p:cNvPr>
          <p:cNvSpPr txBox="1"/>
          <p:nvPr/>
        </p:nvSpPr>
        <p:spPr>
          <a:xfrm>
            <a:off x="14906490" y="7185529"/>
            <a:ext cx="2222115" cy="420564"/>
          </a:xfrm>
          <a:prstGeom prst="rect">
            <a:avLst/>
          </a:prstGeom>
        </p:spPr>
        <p:txBody>
          <a:bodyPr wrap="square" lIns="0" tIns="0" rIns="0" bIns="0" rtlCol="0" anchor="t">
            <a:spAutoFit/>
          </a:bodyPr>
          <a:lstStyle/>
          <a:p>
            <a:pPr algn="l">
              <a:lnSpc>
                <a:spcPts val="3842"/>
              </a:lnSpc>
              <a:spcBef>
                <a:spcPct val="0"/>
              </a:spcBef>
            </a:pPr>
            <a:r>
              <a:rPr lang="en-US" altLang="ja-JP"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MySQL(ver8)</a:t>
            </a:r>
          </a:p>
        </p:txBody>
      </p:sp>
      <p:sp>
        <p:nvSpPr>
          <p:cNvPr id="15" name="正方形/長方形 14">
            <a:extLst>
              <a:ext uri="{FF2B5EF4-FFF2-40B4-BE49-F238E27FC236}">
                <a16:creationId xmlns:a16="http://schemas.microsoft.com/office/drawing/2014/main" id="{CEAC7389-F349-C4E5-0757-B560FADA732F}"/>
              </a:ext>
            </a:extLst>
          </p:cNvPr>
          <p:cNvSpPr/>
          <p:nvPr/>
        </p:nvSpPr>
        <p:spPr>
          <a:xfrm>
            <a:off x="3888218" y="2376562"/>
            <a:ext cx="3592082" cy="2525637"/>
          </a:xfrm>
          <a:prstGeom prst="rect">
            <a:avLst/>
          </a:prstGeom>
          <a:solidFill>
            <a:srgbClr val="F4F4F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4098" name="Picture 2" descr="ウェブブラウザーのアイコン | フリーのアイコンイラスト素材 ...">
            <a:extLst>
              <a:ext uri="{FF2B5EF4-FFF2-40B4-BE49-F238E27FC236}">
                <a16:creationId xmlns:a16="http://schemas.microsoft.com/office/drawing/2014/main" id="{1A01D489-E267-8BBA-BD9C-7F49F6326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1668" y="2056048"/>
            <a:ext cx="3156215" cy="315621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27">
            <a:extLst>
              <a:ext uri="{FF2B5EF4-FFF2-40B4-BE49-F238E27FC236}">
                <a16:creationId xmlns:a16="http://schemas.microsoft.com/office/drawing/2014/main" id="{3B6E0F45-2B18-80A5-357D-3B732C1FBDA9}"/>
              </a:ext>
            </a:extLst>
          </p:cNvPr>
          <p:cNvSpPr txBox="1"/>
          <p:nvPr/>
        </p:nvSpPr>
        <p:spPr>
          <a:xfrm>
            <a:off x="3930617" y="4642013"/>
            <a:ext cx="3515873" cy="429733"/>
          </a:xfrm>
          <a:prstGeom prst="rect">
            <a:avLst/>
          </a:prstGeom>
        </p:spPr>
        <p:txBody>
          <a:bodyPr wrap="square"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ブラウザ</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(Google Chrome)</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39" name="図 38">
            <a:extLst>
              <a:ext uri="{FF2B5EF4-FFF2-40B4-BE49-F238E27FC236}">
                <a16:creationId xmlns:a16="http://schemas.microsoft.com/office/drawing/2014/main" id="{F21C4488-CCBE-1885-62B3-B35F83E5217E}"/>
              </a:ext>
            </a:extLst>
          </p:cNvPr>
          <p:cNvPicPr>
            <a:picLocks noChangeAspect="1"/>
          </p:cNvPicPr>
          <p:nvPr/>
        </p:nvPicPr>
        <p:blipFill>
          <a:blip r:embed="rId6"/>
          <a:stretch>
            <a:fillRect/>
          </a:stretch>
        </p:blipFill>
        <p:spPr>
          <a:xfrm>
            <a:off x="462399" y="5297487"/>
            <a:ext cx="2044357" cy="1308822"/>
          </a:xfrm>
          <a:prstGeom prst="rect">
            <a:avLst/>
          </a:prstGeom>
        </p:spPr>
      </p:pic>
      <p:sp>
        <p:nvSpPr>
          <p:cNvPr id="33" name="左中かっこ 32">
            <a:extLst>
              <a:ext uri="{FF2B5EF4-FFF2-40B4-BE49-F238E27FC236}">
                <a16:creationId xmlns:a16="http://schemas.microsoft.com/office/drawing/2014/main" id="{EF201A87-F400-EBC3-3192-6719626D7C7C}"/>
              </a:ext>
            </a:extLst>
          </p:cNvPr>
          <p:cNvSpPr/>
          <p:nvPr/>
        </p:nvSpPr>
        <p:spPr>
          <a:xfrm>
            <a:off x="2919416" y="2152735"/>
            <a:ext cx="304167" cy="6854070"/>
          </a:xfrm>
          <a:prstGeom prst="leftBrace">
            <a:avLst>
              <a:gd name="adj1" fmla="val 8333"/>
              <a:gd name="adj2" fmla="val 5509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026" name="Picture 2" descr="Php는 のシンボルとアイコン、iOS 17 Filled スタイル、PNG、SVG">
            <a:extLst>
              <a:ext uri="{FF2B5EF4-FFF2-40B4-BE49-F238E27FC236}">
                <a16:creationId xmlns:a16="http://schemas.microsoft.com/office/drawing/2014/main" id="{15A4D460-5C65-922F-9149-5FDBD16CE9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91562" y="2553309"/>
            <a:ext cx="2287737" cy="228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455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90C86-4EA3-56C5-5396-CF4A379562F0}"/>
            </a:ext>
          </a:extLst>
        </p:cNvPr>
        <p:cNvGrpSpPr/>
        <p:nvPr/>
      </p:nvGrpSpPr>
      <p:grpSpPr>
        <a:xfrm>
          <a:off x="0" y="0"/>
          <a:ext cx="0" cy="0"/>
          <a:chOff x="0" y="0"/>
          <a:chExt cx="0" cy="0"/>
        </a:xfrm>
      </p:grpSpPr>
      <p:sp>
        <p:nvSpPr>
          <p:cNvPr id="12" name="Freeform 29">
            <a:extLst>
              <a:ext uri="{FF2B5EF4-FFF2-40B4-BE49-F238E27FC236}">
                <a16:creationId xmlns:a16="http://schemas.microsoft.com/office/drawing/2014/main" id="{3A527380-EF81-7404-F968-91C3963D39D0}"/>
              </a:ext>
            </a:extLst>
          </p:cNvPr>
          <p:cNvSpPr/>
          <p:nvPr/>
        </p:nvSpPr>
        <p:spPr>
          <a:xfrm>
            <a:off x="1282580" y="2064106"/>
            <a:ext cx="6444394" cy="717883"/>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6" name="Freeform 19">
            <a:extLst>
              <a:ext uri="{FF2B5EF4-FFF2-40B4-BE49-F238E27FC236}">
                <a16:creationId xmlns:a16="http://schemas.microsoft.com/office/drawing/2014/main" id="{AE696865-ED8F-84D8-6F94-A4F2A082507A}"/>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9577FFC3-EE66-B8A9-8E6E-C85BF999FAD2}"/>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3A56284C-FBAF-4481-0345-6D1F646CF4A2}"/>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D02C026C-23E6-9C01-1EA1-A3FB0FAF86F9}"/>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4A2A1968-DF96-5606-7B86-37C02B81F922}"/>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92677E0B-BA63-07E2-20D5-66CA09D40C11}"/>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B1598974-1C50-9E5F-E649-EBE189E1A7DE}"/>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415C363D-8916-36E9-936E-70B0909D9276}"/>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C588EE55-4A48-6199-86F1-65782E58CD83}"/>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3A0474E6-3636-8B91-5888-07C692B5F820}"/>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データ構造設計</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7377D97F-66BC-928F-1905-132875E92DF3}"/>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15215EDB-2A62-AF48-0EF5-17E029C85C6A}"/>
              </a:ext>
            </a:extLst>
          </p:cNvPr>
          <p:cNvSpPr txBox="1"/>
          <p:nvPr/>
        </p:nvSpPr>
        <p:spPr>
          <a:xfrm>
            <a:off x="1892160" y="299789"/>
            <a:ext cx="1516766" cy="1647310"/>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3-3</a:t>
            </a:r>
          </a:p>
        </p:txBody>
      </p:sp>
      <p:sp>
        <p:nvSpPr>
          <p:cNvPr id="63" name="フッター プレースホルダー 62">
            <a:extLst>
              <a:ext uri="{FF2B5EF4-FFF2-40B4-BE49-F238E27FC236}">
                <a16:creationId xmlns:a16="http://schemas.microsoft.com/office/drawing/2014/main" id="{62529756-0F41-7C2D-ACEC-612E35A71B50}"/>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BD3E086A-2E20-9E2E-1C64-3A9A061038B9}"/>
              </a:ext>
            </a:extLst>
          </p:cNvPr>
          <p:cNvSpPr>
            <a:spLocks noGrp="1"/>
          </p:cNvSpPr>
          <p:nvPr>
            <p:ph type="sldNum" sz="quarter" idx="12"/>
          </p:nvPr>
        </p:nvSpPr>
        <p:spPr/>
        <p:txBody>
          <a:bodyPr/>
          <a:lstStyle/>
          <a:p>
            <a:fld id="{B6F15528-21DE-4FAA-801E-634DDDAF4B2B}" type="slidenum">
              <a:rPr lang="en-US" smtClean="0">
                <a:latin typeface="+mj-lt"/>
              </a:rPr>
              <a:pPr/>
              <a:t>16</a:t>
            </a:fld>
            <a:endParaRPr lang="en-US">
              <a:latin typeface="+mj-lt"/>
            </a:endParaRPr>
          </a:p>
        </p:txBody>
      </p:sp>
      <p:sp>
        <p:nvSpPr>
          <p:cNvPr id="65" name="日付プレースホルダー 64">
            <a:extLst>
              <a:ext uri="{FF2B5EF4-FFF2-40B4-BE49-F238E27FC236}">
                <a16:creationId xmlns:a16="http://schemas.microsoft.com/office/drawing/2014/main" id="{23C935AC-923E-B35D-4C3C-887E2F6701AC}"/>
              </a:ext>
            </a:extLst>
          </p:cNvPr>
          <p:cNvSpPr>
            <a:spLocks noGrp="1"/>
          </p:cNvSpPr>
          <p:nvPr>
            <p:ph type="dt" sz="half" idx="10"/>
          </p:nvPr>
        </p:nvSpPr>
        <p:spPr/>
        <p:txBody>
          <a:bodyPr/>
          <a:lstStyle/>
          <a:p>
            <a:fld id="{69D3621F-DE60-4A0B-9736-200F40F329D3}"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F2E749FB-6EDC-8352-83F3-03826748608B}"/>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181918C2-9719-FFDA-7505-00016B711479}"/>
              </a:ext>
            </a:extLst>
          </p:cNvPr>
          <p:cNvSpPr txBox="1"/>
          <p:nvPr/>
        </p:nvSpPr>
        <p:spPr>
          <a:xfrm>
            <a:off x="1116433" y="2175643"/>
            <a:ext cx="7195101" cy="451214"/>
          </a:xfrm>
          <a:prstGeom prst="rect">
            <a:avLst/>
          </a:prstGeom>
        </p:spPr>
        <p:txBody>
          <a:bodyPr wrap="square" lIns="0" tIns="0" rIns="0" bIns="0" rtlCol="0" anchor="t">
            <a:spAutoFit/>
          </a:bodyPr>
          <a:lstStyle/>
          <a:p>
            <a:pPr algn="ctr">
              <a:lnSpc>
                <a:spcPts val="3842"/>
              </a:lnSpc>
              <a:spcBef>
                <a:spcPct val="0"/>
              </a:spcBef>
            </a:pPr>
            <a:r>
              <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XAMPP,</a:t>
            </a: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 </a:t>
            </a:r>
            <a:r>
              <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MySQL</a:t>
            </a: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a:t>
            </a:r>
            <a:r>
              <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ER</a:t>
            </a: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図</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9" name="TextBox 27">
            <a:extLst>
              <a:ext uri="{FF2B5EF4-FFF2-40B4-BE49-F238E27FC236}">
                <a16:creationId xmlns:a16="http://schemas.microsoft.com/office/drawing/2014/main" id="{D189E187-4D7E-4E67-D6FB-DD4586CD1499}"/>
              </a:ext>
            </a:extLst>
          </p:cNvPr>
          <p:cNvSpPr txBox="1"/>
          <p:nvPr/>
        </p:nvSpPr>
        <p:spPr>
          <a:xfrm>
            <a:off x="12033183" y="3037536"/>
            <a:ext cx="2125234" cy="429733"/>
          </a:xfrm>
          <a:prstGeom prst="rect">
            <a:avLst/>
          </a:prstGeom>
        </p:spPr>
        <p:txBody>
          <a:bodyPr wrap="square" lIns="0" tIns="0" rIns="0" bIns="0" rtlCol="0" anchor="t">
            <a:spAutoFit/>
          </a:bodyPr>
          <a:lstStyle/>
          <a:p>
            <a:pPr algn="l">
              <a:lnSpc>
                <a:spcPts val="3842"/>
              </a:lnSpc>
              <a:spcBef>
                <a:spcPct val="0"/>
              </a:spcBef>
            </a:pPr>
            <a:r>
              <a:rPr lang="en-US" altLang="ja-JP" sz="2099"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PHP </a:t>
            </a:r>
            <a:r>
              <a:rPr lang="ja-JP" altLang="en-US" sz="2099"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サーバー</a:t>
            </a:r>
            <a:endParaRPr lang="en-US" sz="2099"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11" name="図 10">
            <a:extLst>
              <a:ext uri="{FF2B5EF4-FFF2-40B4-BE49-F238E27FC236}">
                <a16:creationId xmlns:a16="http://schemas.microsoft.com/office/drawing/2014/main" id="{221A3642-B640-043D-1F5D-535EDE623935}"/>
              </a:ext>
            </a:extLst>
          </p:cNvPr>
          <p:cNvPicPr>
            <a:picLocks noChangeAspect="1"/>
          </p:cNvPicPr>
          <p:nvPr/>
        </p:nvPicPr>
        <p:blipFill>
          <a:blip r:embed="rId2"/>
          <a:stretch>
            <a:fillRect/>
          </a:stretch>
        </p:blipFill>
        <p:spPr>
          <a:xfrm>
            <a:off x="995823" y="2843720"/>
            <a:ext cx="8062634" cy="6502833"/>
          </a:xfrm>
          <a:prstGeom prst="rect">
            <a:avLst/>
          </a:prstGeom>
        </p:spPr>
      </p:pic>
      <p:graphicFrame>
        <p:nvGraphicFramePr>
          <p:cNvPr id="14" name="表 13">
            <a:extLst>
              <a:ext uri="{FF2B5EF4-FFF2-40B4-BE49-F238E27FC236}">
                <a16:creationId xmlns:a16="http://schemas.microsoft.com/office/drawing/2014/main" id="{BF06CA34-BAB4-FDA0-8875-530FF9691047}"/>
              </a:ext>
            </a:extLst>
          </p:cNvPr>
          <p:cNvGraphicFramePr>
            <a:graphicFrameLocks noGrp="1"/>
          </p:cNvGraphicFramePr>
          <p:nvPr>
            <p:extLst>
              <p:ext uri="{D42A27DB-BD31-4B8C-83A1-F6EECF244321}">
                <p14:modId xmlns:p14="http://schemas.microsoft.com/office/powerpoint/2010/main" val="2571333760"/>
              </p:ext>
            </p:extLst>
          </p:nvPr>
        </p:nvGraphicFramePr>
        <p:xfrm>
          <a:off x="9348037" y="3467270"/>
          <a:ext cx="8026449" cy="5488032"/>
        </p:xfrm>
        <a:graphic>
          <a:graphicData uri="http://schemas.openxmlformats.org/drawingml/2006/table">
            <a:tbl>
              <a:tblPr firstRow="1" bandRow="1">
                <a:tableStyleId>{5C22544A-7EE6-4342-B048-85BDC9FD1C3A}</a:tableStyleId>
              </a:tblPr>
              <a:tblGrid>
                <a:gridCol w="2675483">
                  <a:extLst>
                    <a:ext uri="{9D8B030D-6E8A-4147-A177-3AD203B41FA5}">
                      <a16:colId xmlns:a16="http://schemas.microsoft.com/office/drawing/2014/main" val="2803097963"/>
                    </a:ext>
                  </a:extLst>
                </a:gridCol>
                <a:gridCol w="2675483">
                  <a:extLst>
                    <a:ext uri="{9D8B030D-6E8A-4147-A177-3AD203B41FA5}">
                      <a16:colId xmlns:a16="http://schemas.microsoft.com/office/drawing/2014/main" val="3084096586"/>
                    </a:ext>
                  </a:extLst>
                </a:gridCol>
                <a:gridCol w="2675483">
                  <a:extLst>
                    <a:ext uri="{9D8B030D-6E8A-4147-A177-3AD203B41FA5}">
                      <a16:colId xmlns:a16="http://schemas.microsoft.com/office/drawing/2014/main" val="1110257754"/>
                    </a:ext>
                  </a:extLst>
                </a:gridCol>
              </a:tblGrid>
              <a:tr h="1313073">
                <a:tc>
                  <a:txBody>
                    <a:bodyPr/>
                    <a:lstStyle/>
                    <a:p>
                      <a:pPr algn="ctr"/>
                      <a:r>
                        <a:rPr kumimoji="1" lang="en-US" altLang="ja-JP" sz="3600">
                          <a:latin typeface="+mj-ea"/>
                          <a:ea typeface="+mj-ea"/>
                        </a:rPr>
                        <a:t>users</a:t>
                      </a: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r>
                        <a:rPr kumimoji="1" lang="en-US" altLang="ja-JP" sz="3600">
                          <a:latin typeface="+mj-ea"/>
                          <a:ea typeface="+mj-ea"/>
                        </a:rPr>
                        <a:t>posts</a:t>
                      </a: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r>
                        <a:rPr kumimoji="1" lang="en-US" altLang="ja-JP" sz="3600">
                          <a:latin typeface="+mj-ea"/>
                          <a:ea typeface="+mj-ea"/>
                        </a:rPr>
                        <a:t>profiles</a:t>
                      </a: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extLst>
                  <a:ext uri="{0D108BD9-81ED-4DB2-BD59-A6C34878D82A}">
                    <a16:rowId xmlns:a16="http://schemas.microsoft.com/office/drawing/2014/main" val="984925788"/>
                  </a:ext>
                </a:extLst>
              </a:tr>
              <a:tr h="729655">
                <a:tc>
                  <a:txBody>
                    <a:bodyPr/>
                    <a:lstStyle/>
                    <a:p>
                      <a:pPr algn="ctr"/>
                      <a:r>
                        <a:rPr kumimoji="1" lang="ja-JP" altLang="en-US" sz="2400">
                          <a:latin typeface="+mj-ea"/>
                          <a:ea typeface="+mj-ea"/>
                        </a:rPr>
                        <a:t>ユーザ基本情報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a:latin typeface="+mj-ea"/>
                          <a:ea typeface="+mj-ea"/>
                        </a:rPr>
                        <a:t>スレッドや返信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a:latin typeface="+mj-ea"/>
                          <a:ea typeface="+mj-ea"/>
                        </a:rPr>
                        <a:t>ユーザ詳細情報</a:t>
                      </a:r>
                      <a:endParaRPr kumimoji="1" lang="en-US" altLang="ja-JP"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4487484"/>
                  </a:ext>
                </a:extLst>
              </a:tr>
              <a:tr h="3445304">
                <a:tc>
                  <a:txBody>
                    <a:bodyPr/>
                    <a:lstStyle/>
                    <a:p>
                      <a:pPr algn="ctr"/>
                      <a:r>
                        <a:rPr kumimoji="1" lang="en-US" altLang="ja-JP" sz="2400">
                          <a:latin typeface="+mj-ea"/>
                          <a:ea typeface="+mj-ea"/>
                        </a:rPr>
                        <a:t>Id</a:t>
                      </a:r>
                    </a:p>
                    <a:p>
                      <a:pPr algn="ctr"/>
                      <a:r>
                        <a:rPr kumimoji="1" lang="ja-JP" altLang="en-US" sz="2400">
                          <a:latin typeface="+mj-ea"/>
                          <a:ea typeface="+mj-ea"/>
                        </a:rPr>
                        <a:t>名前</a:t>
                      </a:r>
                      <a:endParaRPr kumimoji="1" lang="en-US" altLang="ja-JP" sz="2400">
                        <a:latin typeface="+mj-ea"/>
                        <a:ea typeface="+mj-ea"/>
                      </a:endParaRPr>
                    </a:p>
                    <a:p>
                      <a:pPr algn="ctr"/>
                      <a:r>
                        <a:rPr kumimoji="1" lang="ja-JP" altLang="en-US" sz="2400">
                          <a:latin typeface="+mj-ea"/>
                          <a:ea typeface="+mj-ea"/>
                        </a:rPr>
                        <a:t>パスワード</a:t>
                      </a:r>
                      <a:endParaRPr kumimoji="1" lang="en-US" altLang="ja-JP" sz="2400">
                        <a:latin typeface="+mj-ea"/>
                        <a:ea typeface="+mj-ea"/>
                      </a:endParaRPr>
                    </a:p>
                    <a:p>
                      <a:pPr algn="ctr"/>
                      <a:r>
                        <a:rPr kumimoji="1" lang="ja-JP" altLang="en-US" sz="2400">
                          <a:latin typeface="+mj-ea"/>
                          <a:ea typeface="+mj-ea"/>
                        </a:rPr>
                        <a:t>登録日時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a:latin typeface="+mj-ea"/>
                          <a:ea typeface="+mj-ea"/>
                        </a:rPr>
                        <a:t>Id</a:t>
                      </a:r>
                    </a:p>
                    <a:p>
                      <a:pPr algn="ctr"/>
                      <a:r>
                        <a:rPr kumimoji="1" lang="en-US" altLang="ja-JP" sz="2400" err="1">
                          <a:latin typeface="+mj-ea"/>
                          <a:ea typeface="+mj-ea"/>
                        </a:rPr>
                        <a:t>user_id</a:t>
                      </a:r>
                      <a:endParaRPr kumimoji="1" lang="en-US" altLang="ja-JP" sz="2400">
                        <a:latin typeface="+mj-ea"/>
                        <a:ea typeface="+mj-ea"/>
                      </a:endParaRPr>
                    </a:p>
                    <a:p>
                      <a:pPr algn="ctr"/>
                      <a:r>
                        <a:rPr kumimoji="1" lang="ja-JP" altLang="en-US" sz="2000">
                          <a:latin typeface="+mj-ea"/>
                          <a:ea typeface="+mj-ea"/>
                        </a:rPr>
                        <a:t>親投稿</a:t>
                      </a:r>
                      <a:r>
                        <a:rPr kumimoji="1" lang="en-US" altLang="ja-JP" sz="2000">
                          <a:latin typeface="+mj-ea"/>
                          <a:ea typeface="+mj-ea"/>
                        </a:rPr>
                        <a:t>id</a:t>
                      </a:r>
                      <a:r>
                        <a:rPr kumimoji="1" lang="en-US" altLang="ja-JP" sz="1600">
                          <a:latin typeface="+mj-ea"/>
                          <a:ea typeface="+mj-ea"/>
                        </a:rPr>
                        <a:t>(</a:t>
                      </a:r>
                      <a:r>
                        <a:rPr kumimoji="1" lang="ja-JP" altLang="en-US" sz="1600">
                          <a:latin typeface="+mj-ea"/>
                          <a:ea typeface="+mj-ea"/>
                        </a:rPr>
                        <a:t>通常は</a:t>
                      </a:r>
                      <a:r>
                        <a:rPr kumimoji="1" lang="en-US" altLang="ja-JP" sz="1600">
                          <a:latin typeface="+mj-ea"/>
                          <a:ea typeface="+mj-ea"/>
                        </a:rPr>
                        <a:t>NULL)</a:t>
                      </a:r>
                    </a:p>
                    <a:p>
                      <a:pPr algn="ctr"/>
                      <a:r>
                        <a:rPr kumimoji="1" lang="ja-JP" altLang="en-US" sz="1800">
                          <a:latin typeface="+mj-ea"/>
                          <a:ea typeface="+mj-ea"/>
                        </a:rPr>
                        <a:t>タイトル</a:t>
                      </a:r>
                      <a:r>
                        <a:rPr kumimoji="1" lang="en-US" altLang="ja-JP" sz="1600">
                          <a:latin typeface="+mj-ea"/>
                          <a:ea typeface="+mj-ea"/>
                        </a:rPr>
                        <a:t>(</a:t>
                      </a:r>
                      <a:r>
                        <a:rPr kumimoji="1" lang="ja-JP" altLang="en-US" sz="1600">
                          <a:latin typeface="+mj-ea"/>
                          <a:ea typeface="+mj-ea"/>
                        </a:rPr>
                        <a:t>返信は</a:t>
                      </a:r>
                      <a:r>
                        <a:rPr kumimoji="1" lang="en-US" altLang="ja-JP" sz="1600">
                          <a:latin typeface="+mj-ea"/>
                          <a:ea typeface="+mj-ea"/>
                        </a:rPr>
                        <a:t>NULL)</a:t>
                      </a:r>
                      <a:endParaRPr kumimoji="1" lang="en-US" altLang="ja-JP" sz="2400">
                        <a:latin typeface="+mj-ea"/>
                        <a:ea typeface="+mj-ea"/>
                      </a:endParaRPr>
                    </a:p>
                    <a:p>
                      <a:pPr algn="ctr"/>
                      <a:r>
                        <a:rPr kumimoji="1" lang="ja-JP" altLang="en-US" sz="2400">
                          <a:latin typeface="+mj-ea"/>
                          <a:ea typeface="+mj-ea"/>
                        </a:rPr>
                        <a:t>投稿内容</a:t>
                      </a:r>
                      <a:endParaRPr kumimoji="1" lang="en-US" altLang="ja-JP" sz="2400">
                        <a:latin typeface="+mj-ea"/>
                        <a:ea typeface="+mj-ea"/>
                      </a:endParaRPr>
                    </a:p>
                    <a:p>
                      <a:pPr algn="ctr"/>
                      <a:r>
                        <a:rPr kumimoji="1" lang="ja-JP" altLang="en-US" sz="2400">
                          <a:latin typeface="+mj-ea"/>
                          <a:ea typeface="+mj-ea"/>
                        </a:rPr>
                        <a:t>作成日時</a:t>
                      </a:r>
                      <a:endParaRPr kumimoji="1" lang="en-US" altLang="ja-JP" sz="2400">
                        <a:latin typeface="+mj-ea"/>
                        <a:ea typeface="+mj-ea"/>
                      </a:endParaRPr>
                    </a:p>
                    <a:p>
                      <a:pPr algn="ctr"/>
                      <a:r>
                        <a:rPr kumimoji="1" lang="ja-JP" altLang="en-US" sz="2400">
                          <a:latin typeface="+mj-ea"/>
                          <a:ea typeface="+mj-ea"/>
                        </a:rPr>
                        <a:t>更新日時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a:latin typeface="+mj-ea"/>
                          <a:ea typeface="+mj-ea"/>
                        </a:rPr>
                        <a:t>Id</a:t>
                      </a:r>
                    </a:p>
                    <a:p>
                      <a:pPr algn="ctr"/>
                      <a:r>
                        <a:rPr kumimoji="1" lang="en-US" altLang="ja-JP" sz="2400" err="1">
                          <a:latin typeface="+mj-ea"/>
                          <a:ea typeface="+mj-ea"/>
                        </a:rPr>
                        <a:t>user_id</a:t>
                      </a:r>
                      <a:endParaRPr kumimoji="1" lang="en-US" altLang="ja-JP" sz="2400">
                        <a:latin typeface="+mj-ea"/>
                        <a:ea typeface="+mj-ea"/>
                      </a:endParaRPr>
                    </a:p>
                    <a:p>
                      <a:pPr algn="ctr"/>
                      <a:r>
                        <a:rPr kumimoji="1" lang="ja-JP" altLang="en-US" sz="2400">
                          <a:latin typeface="+mj-ea"/>
                          <a:ea typeface="+mj-ea"/>
                        </a:rPr>
                        <a:t>部署名</a:t>
                      </a:r>
                      <a:endParaRPr kumimoji="1" lang="en-US" altLang="ja-JP" sz="2400">
                        <a:latin typeface="+mj-ea"/>
                        <a:ea typeface="+mj-ea"/>
                      </a:endParaRPr>
                    </a:p>
                    <a:p>
                      <a:pPr algn="ctr"/>
                      <a:r>
                        <a:rPr kumimoji="1" lang="ja-JP" altLang="en-US" sz="2400">
                          <a:latin typeface="+mj-ea"/>
                          <a:ea typeface="+mj-ea"/>
                        </a:rPr>
                        <a:t>趣味</a:t>
                      </a:r>
                      <a:endParaRPr kumimoji="1" lang="en-US" altLang="ja-JP" sz="2400">
                        <a:latin typeface="+mj-ea"/>
                        <a:ea typeface="+mj-ea"/>
                      </a:endParaRPr>
                    </a:p>
                    <a:p>
                      <a:pPr algn="ctr"/>
                      <a:r>
                        <a:rPr kumimoji="1" lang="ja-JP" altLang="en-US" sz="2400">
                          <a:latin typeface="+mj-ea"/>
                          <a:ea typeface="+mj-ea"/>
                        </a:rPr>
                        <a:t>コメント</a:t>
                      </a:r>
                      <a:endParaRPr kumimoji="1" lang="en-US" altLang="ja-JP" sz="2400">
                        <a:latin typeface="+mj-ea"/>
                        <a:ea typeface="+mj-ea"/>
                      </a:endParaRPr>
                    </a:p>
                    <a:p>
                      <a:pPr algn="ctr"/>
                      <a:r>
                        <a:rPr kumimoji="1" lang="ja-JP" altLang="en-US" sz="2400">
                          <a:latin typeface="+mj-ea"/>
                          <a:ea typeface="+mj-ea"/>
                        </a:rPr>
                        <a:t>更新日時</a:t>
                      </a:r>
                      <a:endParaRPr kumimoji="1" lang="en-US" altLang="ja-JP"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1127576"/>
                  </a:ext>
                </a:extLst>
              </a:tr>
            </a:tbl>
          </a:graphicData>
        </a:graphic>
      </p:graphicFrame>
      <p:sp>
        <p:nvSpPr>
          <p:cNvPr id="15" name="Freeform 29">
            <a:extLst>
              <a:ext uri="{FF2B5EF4-FFF2-40B4-BE49-F238E27FC236}">
                <a16:creationId xmlns:a16="http://schemas.microsoft.com/office/drawing/2014/main" id="{F44CF778-EF32-9F14-8929-329B104D0196}"/>
              </a:ext>
            </a:extLst>
          </p:cNvPr>
          <p:cNvSpPr/>
          <p:nvPr/>
        </p:nvSpPr>
        <p:spPr>
          <a:xfrm>
            <a:off x="10443312" y="2111237"/>
            <a:ext cx="6444394" cy="717883"/>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28" name="TextBox 26">
            <a:extLst>
              <a:ext uri="{FF2B5EF4-FFF2-40B4-BE49-F238E27FC236}">
                <a16:creationId xmlns:a16="http://schemas.microsoft.com/office/drawing/2014/main" id="{A5C9F541-9726-B7B0-991F-A6B191BCC8C8}"/>
              </a:ext>
            </a:extLst>
          </p:cNvPr>
          <p:cNvSpPr txBox="1"/>
          <p:nvPr/>
        </p:nvSpPr>
        <p:spPr>
          <a:xfrm>
            <a:off x="10277165" y="2222774"/>
            <a:ext cx="7195101" cy="451214"/>
          </a:xfrm>
          <a:prstGeom prst="rect">
            <a:avLst/>
          </a:prstGeom>
        </p:spPr>
        <p:txBody>
          <a:bodyPr wrap="square" lIns="0" tIns="0" rIns="0" bIns="0" rtlCol="0" anchor="t">
            <a:spAutoFit/>
          </a:bodyPr>
          <a:lstStyle/>
          <a:p>
            <a:pPr algn="ctr">
              <a:lnSpc>
                <a:spcPts val="3842"/>
              </a:lnSpc>
              <a:spcBef>
                <a:spcPct val="0"/>
              </a:spcBef>
            </a:pPr>
            <a:r>
              <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DB</a:t>
            </a: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構成概要</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3964667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8658A-6B82-D64B-72D6-A1AB744B4D7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73D1A91-2EFB-2C91-F8BE-252C3E4890BD}"/>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AC1DEB77-5D38-0DAF-8932-88AD1E7EF3DC}"/>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AAB30830-EB5D-EB6B-34C2-74CE7AEFDFEE}"/>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9E7C8348-9FD6-5601-F81A-FD131CE367DC}"/>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02276839-CA80-AB07-06A2-CD2B7ECC7BCF}"/>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64BA3624-5F6B-4F30-6F88-03320FCACDF9}"/>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EFCDBCD9-1F7C-7CB0-E0F6-7C7887227698}"/>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2C3A6C78-BB09-ECF3-9228-5041803EC7C5}"/>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0E0E7F16-3E62-DD5B-9765-7964FBED39CF}"/>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45244257-228E-5B0B-F001-C83A109BE8D9}"/>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0778E9CE-1B6C-ED40-7AB6-A4687787C9F7}"/>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53ADA679-4B49-2480-FCFB-5C58B46B028A}"/>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15" name="Group 15">
            <a:extLst>
              <a:ext uri="{FF2B5EF4-FFF2-40B4-BE49-F238E27FC236}">
                <a16:creationId xmlns:a16="http://schemas.microsoft.com/office/drawing/2014/main" id="{1A9AF4E7-6565-0B07-FBC7-A02566667CE2}"/>
              </a:ext>
            </a:extLst>
          </p:cNvPr>
          <p:cNvGrpSpPr/>
          <p:nvPr/>
        </p:nvGrpSpPr>
        <p:grpSpPr>
          <a:xfrm>
            <a:off x="1365940" y="2940142"/>
            <a:ext cx="1691585" cy="1691585"/>
            <a:chOff x="0" y="0"/>
            <a:chExt cx="445520" cy="445520"/>
          </a:xfrm>
        </p:grpSpPr>
        <p:sp>
          <p:nvSpPr>
            <p:cNvPr id="16" name="Freeform 16">
              <a:extLst>
                <a:ext uri="{FF2B5EF4-FFF2-40B4-BE49-F238E27FC236}">
                  <a16:creationId xmlns:a16="http://schemas.microsoft.com/office/drawing/2014/main" id="{FF1E5E09-1D48-8AAE-E1F5-688B2186C2BF}"/>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7" name="TextBox 17">
              <a:extLst>
                <a:ext uri="{FF2B5EF4-FFF2-40B4-BE49-F238E27FC236}">
                  <a16:creationId xmlns:a16="http://schemas.microsoft.com/office/drawing/2014/main" id="{4C322056-4C9D-0735-461D-51CB779C2FA9}"/>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052782A8-7370-D7BA-B61D-0D145DFED8B2}"/>
              </a:ext>
            </a:extLst>
          </p:cNvPr>
          <p:cNvSpPr txBox="1"/>
          <p:nvPr/>
        </p:nvSpPr>
        <p:spPr>
          <a:xfrm>
            <a:off x="3096086" y="1174265"/>
            <a:ext cx="8115300" cy="940963"/>
          </a:xfrm>
          <a:prstGeom prst="rect">
            <a:avLst/>
          </a:prstGeom>
        </p:spPr>
        <p:txBody>
          <a:bodyPr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実装画面・デモ紹介</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B67F8FE8-D9FE-3808-33DD-02AE40E52122}"/>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04</a:t>
            </a:r>
          </a:p>
        </p:txBody>
      </p:sp>
      <p:sp>
        <p:nvSpPr>
          <p:cNvPr id="22" name="TextBox 22">
            <a:extLst>
              <a:ext uri="{FF2B5EF4-FFF2-40B4-BE49-F238E27FC236}">
                <a16:creationId xmlns:a16="http://schemas.microsoft.com/office/drawing/2014/main" id="{21765796-7C84-B6EA-6106-36DFD74863E8}"/>
              </a:ext>
            </a:extLst>
          </p:cNvPr>
          <p:cNvSpPr txBox="1"/>
          <p:nvPr/>
        </p:nvSpPr>
        <p:spPr>
          <a:xfrm>
            <a:off x="3404764" y="2959547"/>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スレッド機能</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3" name="TextBox 23">
            <a:extLst>
              <a:ext uri="{FF2B5EF4-FFF2-40B4-BE49-F238E27FC236}">
                <a16:creationId xmlns:a16="http://schemas.microsoft.com/office/drawing/2014/main" id="{CE7ABE92-77A1-54CF-5E50-5B20C97B0954}"/>
              </a:ext>
            </a:extLst>
          </p:cNvPr>
          <p:cNvSpPr txBox="1"/>
          <p:nvPr/>
        </p:nvSpPr>
        <p:spPr>
          <a:xfrm>
            <a:off x="3404765" y="3691864"/>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今回の開発のメイン部分</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非同期処理として返信投稿、編集、削除の動作・反映ができる</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4" name="TextBox 24">
            <a:extLst>
              <a:ext uri="{FF2B5EF4-FFF2-40B4-BE49-F238E27FC236}">
                <a16:creationId xmlns:a16="http://schemas.microsoft.com/office/drawing/2014/main" id="{25793E3F-8444-DBA3-907A-5EEEFC11D910}"/>
              </a:ext>
            </a:extLst>
          </p:cNvPr>
          <p:cNvSpPr txBox="1"/>
          <p:nvPr/>
        </p:nvSpPr>
        <p:spPr>
          <a:xfrm>
            <a:off x="3404764" y="5253428"/>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認証・編集・削除・その他の機能</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5" name="TextBox 25">
            <a:extLst>
              <a:ext uri="{FF2B5EF4-FFF2-40B4-BE49-F238E27FC236}">
                <a16:creationId xmlns:a16="http://schemas.microsoft.com/office/drawing/2014/main" id="{397CE594-3DFE-0E6E-6EFF-0C767BE7E305}"/>
              </a:ext>
            </a:extLst>
          </p:cNvPr>
          <p:cNvSpPr txBox="1"/>
          <p:nvPr/>
        </p:nvSpPr>
        <p:spPr>
          <a:xfrm>
            <a:off x="3404765" y="5985866"/>
            <a:ext cx="13854535" cy="917046"/>
          </a:xfrm>
          <a:prstGeom prst="rect">
            <a:avLst/>
          </a:prstGeom>
        </p:spPr>
        <p:txBody>
          <a:bodyPr lIns="0" tIns="0" rIns="0" bIns="0" rtlCol="0" anchor="t">
            <a:spAutoFit/>
          </a:bodyPr>
          <a:lstStyle/>
          <a:p>
            <a:pPr algn="l">
              <a:lnSpc>
                <a:spcPts val="3842"/>
              </a:lnSpc>
              <a:spcBef>
                <a:spcPct val="0"/>
              </a:spcBef>
            </a:pP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WEB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アプリ共通の機能</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DB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連携やセキュリティ、その他の拡張可能機能について実装した</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6" name="TextBox 26">
            <a:extLst>
              <a:ext uri="{FF2B5EF4-FFF2-40B4-BE49-F238E27FC236}">
                <a16:creationId xmlns:a16="http://schemas.microsoft.com/office/drawing/2014/main" id="{05C4B2E9-DFDD-6489-F522-B83ABC1C27A1}"/>
              </a:ext>
            </a:extLst>
          </p:cNvPr>
          <p:cNvSpPr txBox="1"/>
          <p:nvPr/>
        </p:nvSpPr>
        <p:spPr>
          <a:xfrm>
            <a:off x="3404764" y="7566715"/>
            <a:ext cx="10539835"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全体動作・デモ紹介</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7" name="TextBox 27">
            <a:extLst>
              <a:ext uri="{FF2B5EF4-FFF2-40B4-BE49-F238E27FC236}">
                <a16:creationId xmlns:a16="http://schemas.microsoft.com/office/drawing/2014/main" id="{FFE08FE8-733A-4C6B-66AD-7DA90035DE1A}"/>
              </a:ext>
            </a:extLst>
          </p:cNvPr>
          <p:cNvSpPr txBox="1"/>
          <p:nvPr/>
        </p:nvSpPr>
        <p:spPr>
          <a:xfrm>
            <a:off x="3404765" y="8320848"/>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サーバ上に公開したスレッドアプリを実際に使い、使用感を紹介</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すべての基本動作についてデモで動作してみる</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29" name="Group 29">
            <a:extLst>
              <a:ext uri="{FF2B5EF4-FFF2-40B4-BE49-F238E27FC236}">
                <a16:creationId xmlns:a16="http://schemas.microsoft.com/office/drawing/2014/main" id="{DEBBB9AA-E6F4-4B36-FB5A-E18FA91365A1}"/>
              </a:ext>
            </a:extLst>
          </p:cNvPr>
          <p:cNvGrpSpPr/>
          <p:nvPr/>
        </p:nvGrpSpPr>
        <p:grpSpPr>
          <a:xfrm>
            <a:off x="1365940" y="5253428"/>
            <a:ext cx="1691585" cy="1691585"/>
            <a:chOff x="0" y="0"/>
            <a:chExt cx="445520" cy="445520"/>
          </a:xfrm>
        </p:grpSpPr>
        <p:sp>
          <p:nvSpPr>
            <p:cNvPr id="30" name="Freeform 30">
              <a:extLst>
                <a:ext uri="{FF2B5EF4-FFF2-40B4-BE49-F238E27FC236}">
                  <a16:creationId xmlns:a16="http://schemas.microsoft.com/office/drawing/2014/main" id="{9C1A6A58-7E4B-5665-95AD-796FE9A378F6}"/>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1" name="TextBox 31">
              <a:extLst>
                <a:ext uri="{FF2B5EF4-FFF2-40B4-BE49-F238E27FC236}">
                  <a16:creationId xmlns:a16="http://schemas.microsoft.com/office/drawing/2014/main" id="{7311F04C-D303-990F-DB3E-7F735D799C9B}"/>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33" name="Group 33">
            <a:extLst>
              <a:ext uri="{FF2B5EF4-FFF2-40B4-BE49-F238E27FC236}">
                <a16:creationId xmlns:a16="http://schemas.microsoft.com/office/drawing/2014/main" id="{874B1A0C-914A-5FBC-4D64-141DD71CEB0C}"/>
              </a:ext>
            </a:extLst>
          </p:cNvPr>
          <p:cNvGrpSpPr/>
          <p:nvPr/>
        </p:nvGrpSpPr>
        <p:grpSpPr>
          <a:xfrm>
            <a:off x="1365940" y="7566715"/>
            <a:ext cx="1691585" cy="1691585"/>
            <a:chOff x="0" y="0"/>
            <a:chExt cx="2255447" cy="2255447"/>
          </a:xfrm>
        </p:grpSpPr>
        <p:grpSp>
          <p:nvGrpSpPr>
            <p:cNvPr id="34" name="Group 34">
              <a:extLst>
                <a:ext uri="{FF2B5EF4-FFF2-40B4-BE49-F238E27FC236}">
                  <a16:creationId xmlns:a16="http://schemas.microsoft.com/office/drawing/2014/main" id="{8719A55C-F943-A8E5-F845-62A5091E237E}"/>
                </a:ext>
              </a:extLst>
            </p:cNvPr>
            <p:cNvGrpSpPr/>
            <p:nvPr/>
          </p:nvGrpSpPr>
          <p:grpSpPr>
            <a:xfrm>
              <a:off x="0" y="0"/>
              <a:ext cx="2255447" cy="2255447"/>
              <a:chOff x="0" y="0"/>
              <a:chExt cx="445520" cy="445520"/>
            </a:xfrm>
          </p:grpSpPr>
          <p:sp>
            <p:nvSpPr>
              <p:cNvPr id="35" name="Freeform 35">
                <a:extLst>
                  <a:ext uri="{FF2B5EF4-FFF2-40B4-BE49-F238E27FC236}">
                    <a16:creationId xmlns:a16="http://schemas.microsoft.com/office/drawing/2014/main" id="{E070A222-C266-7BEE-54DC-61DAA203380F}"/>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6" name="TextBox 36">
                <a:extLst>
                  <a:ext uri="{FF2B5EF4-FFF2-40B4-BE49-F238E27FC236}">
                    <a16:creationId xmlns:a16="http://schemas.microsoft.com/office/drawing/2014/main" id="{4A461F13-0F14-7DD9-D5E0-3E6AAC649FC2}"/>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7" name="Freeform 37">
              <a:extLst>
                <a:ext uri="{FF2B5EF4-FFF2-40B4-BE49-F238E27FC236}">
                  <a16:creationId xmlns:a16="http://schemas.microsoft.com/office/drawing/2014/main" id="{C765A880-1BFE-BF6D-FD2B-90EA9DF51529}"/>
                </a:ext>
              </a:extLst>
            </p:cNvPr>
            <p:cNvSpPr/>
            <p:nvPr/>
          </p:nvSpPr>
          <p:spPr>
            <a:xfrm>
              <a:off x="454106" y="241384"/>
              <a:ext cx="1347236" cy="1772679"/>
            </a:xfrm>
            <a:custGeom>
              <a:avLst/>
              <a:gdLst/>
              <a:ahLst/>
              <a:cxnLst/>
              <a:rect l="l" t="t" r="r" b="b"/>
              <a:pathLst>
                <a:path w="1347236" h="1772679">
                  <a:moveTo>
                    <a:pt x="0" y="0"/>
                  </a:moveTo>
                  <a:lnTo>
                    <a:pt x="1347236" y="0"/>
                  </a:lnTo>
                  <a:lnTo>
                    <a:pt x="1347236" y="1772679"/>
                  </a:lnTo>
                  <a:lnTo>
                    <a:pt x="0" y="177267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39" name="フッター プレースホルダー 38">
            <a:extLst>
              <a:ext uri="{FF2B5EF4-FFF2-40B4-BE49-F238E27FC236}">
                <a16:creationId xmlns:a16="http://schemas.microsoft.com/office/drawing/2014/main" id="{FB5FC1A2-2F0D-8B6F-4148-B2FC467CBAE7}"/>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AF86AA7C-7AE4-3A25-4B21-54257753B131}"/>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FAF85C97-3532-1925-6AC4-A0CA47DE0D81}"/>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7904F4B6-1303-037D-8BA1-A495D00AA725}"/>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28512843-2EFA-8F4C-89EA-A35BC0E0B395}"/>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0A7992C0-3F2F-7562-9200-27CD50D83CC8}"/>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AA61E4C2-1B93-60D9-FC74-CF37789CC579}"/>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A5E4A4A4-41DC-983C-68E5-05A99EA4545D}"/>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24E72F6E-C32B-273F-59CF-8CF991A6D426}"/>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BFC99A0D-94DB-3137-6D1A-08B4DDDF8E7C}"/>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endParaRPr lang="ja-JP" altLang="en-US">
              <a:solidFill>
                <a:schemeClr val="bg1"/>
              </a:solidFill>
              <a:latin typeface="Noto Sans JP Bold" panose="020B0200000000000000" pitchFamily="50" charset="-128"/>
              <a:ea typeface="Noto Sans JP Bold" panose="020B0200000000000000" pitchFamily="50" charset="-128"/>
            </a:endParaRPr>
          </a:p>
        </p:txBody>
      </p:sp>
      <p:sp>
        <p:nvSpPr>
          <p:cNvPr id="20" name="日付プレースホルダー 19">
            <a:extLst>
              <a:ext uri="{FF2B5EF4-FFF2-40B4-BE49-F238E27FC236}">
                <a16:creationId xmlns:a16="http://schemas.microsoft.com/office/drawing/2014/main" id="{5A17F50A-5C06-0D33-ABB3-68FDD5487895}"/>
              </a:ext>
            </a:extLst>
          </p:cNvPr>
          <p:cNvSpPr>
            <a:spLocks noGrp="1"/>
          </p:cNvSpPr>
          <p:nvPr>
            <p:ph type="dt" sz="half" idx="10"/>
          </p:nvPr>
        </p:nvSpPr>
        <p:spPr/>
        <p:txBody>
          <a:bodyPr/>
          <a:lstStyle/>
          <a:p>
            <a:fld id="{577B10DF-450B-4BF7-B560-F758542442DC}" type="datetime1">
              <a:rPr lang="ja-JP" altLang="en-US" smtClean="0"/>
              <a:t>2025/11/11</a:t>
            </a:fld>
            <a:endParaRPr lang="en-US"/>
          </a:p>
        </p:txBody>
      </p:sp>
      <p:sp>
        <p:nvSpPr>
          <p:cNvPr id="41" name="スライド番号プレースホルダー 40">
            <a:extLst>
              <a:ext uri="{FF2B5EF4-FFF2-40B4-BE49-F238E27FC236}">
                <a16:creationId xmlns:a16="http://schemas.microsoft.com/office/drawing/2014/main" id="{3224C076-687F-0B47-CF77-9F33989F79B7}"/>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40" name="図 39">
            <a:extLst>
              <a:ext uri="{FF2B5EF4-FFF2-40B4-BE49-F238E27FC236}">
                <a16:creationId xmlns:a16="http://schemas.microsoft.com/office/drawing/2014/main" id="{2B18B89B-CAC3-660D-D301-E21F13738E8B}"/>
              </a:ext>
            </a:extLst>
          </p:cNvPr>
          <p:cNvPicPr>
            <a:picLocks noChangeAspect="1"/>
          </p:cNvPicPr>
          <p:nvPr/>
        </p:nvPicPr>
        <p:blipFill>
          <a:blip r:embed="rId4"/>
          <a:stretch>
            <a:fillRect/>
          </a:stretch>
        </p:blipFill>
        <p:spPr>
          <a:xfrm>
            <a:off x="1648166" y="3217219"/>
            <a:ext cx="1127132" cy="1127132"/>
          </a:xfrm>
          <a:prstGeom prst="rect">
            <a:avLst/>
          </a:prstGeom>
        </p:spPr>
      </p:pic>
      <p:pic>
        <p:nvPicPr>
          <p:cNvPr id="42" name="図 41">
            <a:extLst>
              <a:ext uri="{FF2B5EF4-FFF2-40B4-BE49-F238E27FC236}">
                <a16:creationId xmlns:a16="http://schemas.microsoft.com/office/drawing/2014/main" id="{D96F3265-CE6F-8F45-AE41-0256EFEBD668}"/>
              </a:ext>
            </a:extLst>
          </p:cNvPr>
          <p:cNvPicPr>
            <a:picLocks noChangeAspect="1"/>
          </p:cNvPicPr>
          <p:nvPr/>
        </p:nvPicPr>
        <p:blipFill>
          <a:blip r:embed="rId4"/>
          <a:stretch>
            <a:fillRect/>
          </a:stretch>
        </p:blipFill>
        <p:spPr>
          <a:xfrm>
            <a:off x="1648166" y="5503932"/>
            <a:ext cx="1127132" cy="1127132"/>
          </a:xfrm>
          <a:prstGeom prst="rect">
            <a:avLst/>
          </a:prstGeom>
        </p:spPr>
      </p:pic>
    </p:spTree>
    <p:extLst>
      <p:ext uri="{BB962C8B-B14F-4D97-AF65-F5344CB8AC3E}">
        <p14:creationId xmlns:p14="http://schemas.microsoft.com/office/powerpoint/2010/main" val="2807932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8D3B0-67B7-52FC-8D9D-28393FC50B66}"/>
            </a:ext>
          </a:extLst>
        </p:cNvPr>
        <p:cNvGrpSpPr/>
        <p:nvPr/>
      </p:nvGrpSpPr>
      <p:grpSpPr>
        <a:xfrm>
          <a:off x="0" y="0"/>
          <a:ext cx="0" cy="0"/>
          <a:chOff x="0" y="0"/>
          <a:chExt cx="0" cy="0"/>
        </a:xfrm>
      </p:grpSpPr>
      <p:sp>
        <p:nvSpPr>
          <p:cNvPr id="12" name="Freeform 29">
            <a:extLst>
              <a:ext uri="{FF2B5EF4-FFF2-40B4-BE49-F238E27FC236}">
                <a16:creationId xmlns:a16="http://schemas.microsoft.com/office/drawing/2014/main" id="{C5AFB1C5-8B20-197B-CDE1-724D3ACCD769}"/>
              </a:ext>
            </a:extLst>
          </p:cNvPr>
          <p:cNvSpPr/>
          <p:nvPr/>
        </p:nvSpPr>
        <p:spPr>
          <a:xfrm>
            <a:off x="1282580" y="2064106"/>
            <a:ext cx="6444394" cy="717883"/>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6" name="Freeform 19">
            <a:extLst>
              <a:ext uri="{FF2B5EF4-FFF2-40B4-BE49-F238E27FC236}">
                <a16:creationId xmlns:a16="http://schemas.microsoft.com/office/drawing/2014/main" id="{A07E4DB8-B738-8FB3-E69F-3273AE5B843A}"/>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7FA3019B-3737-4C34-9F29-C63E4BD7F0C1}"/>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3B132165-1946-F29E-B3C3-D93F1D215195}"/>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AEED4572-7772-AC95-717B-4F8678B8CF5A}"/>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E7F1D724-905E-EF86-5187-25C27B02D917}"/>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8C6BC834-04A7-A2FE-7B93-C9F824E64740}"/>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3AC90C8B-56F2-B403-4AC3-96A8229F4900}"/>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B88655FD-72B8-8384-6408-295A7F8A220E}"/>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A7C542C1-439D-F6FA-FA35-2DBD59C9C6C0}"/>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06691F7C-E13E-6436-8C98-151D910C0D37}"/>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スレッド機能</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DCB69F74-7CF9-523F-2068-22AB6FFAC504}"/>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99780E6A-60D7-AD9C-1530-0AA1EF972197}"/>
              </a:ext>
            </a:extLst>
          </p:cNvPr>
          <p:cNvSpPr txBox="1"/>
          <p:nvPr/>
        </p:nvSpPr>
        <p:spPr>
          <a:xfrm>
            <a:off x="1892160" y="299789"/>
            <a:ext cx="1516766" cy="1647310"/>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4-1</a:t>
            </a:r>
          </a:p>
        </p:txBody>
      </p:sp>
      <p:sp>
        <p:nvSpPr>
          <p:cNvPr id="63" name="フッター プレースホルダー 62">
            <a:extLst>
              <a:ext uri="{FF2B5EF4-FFF2-40B4-BE49-F238E27FC236}">
                <a16:creationId xmlns:a16="http://schemas.microsoft.com/office/drawing/2014/main" id="{D6BD5A74-C3A2-8CA4-53D0-1B982FDBFD6C}"/>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F61BBB20-3247-CCD1-8D0D-1D7AC0272416}"/>
              </a:ext>
            </a:extLst>
          </p:cNvPr>
          <p:cNvSpPr>
            <a:spLocks noGrp="1"/>
          </p:cNvSpPr>
          <p:nvPr>
            <p:ph type="sldNum" sz="quarter" idx="12"/>
          </p:nvPr>
        </p:nvSpPr>
        <p:spPr/>
        <p:txBody>
          <a:bodyPr/>
          <a:lstStyle/>
          <a:p>
            <a:fld id="{B6F15528-21DE-4FAA-801E-634DDDAF4B2B}" type="slidenum">
              <a:rPr lang="en-US" smtClean="0">
                <a:latin typeface="+mj-lt"/>
              </a:rPr>
              <a:pPr/>
              <a:t>18</a:t>
            </a:fld>
            <a:endParaRPr lang="en-US">
              <a:latin typeface="+mj-lt"/>
            </a:endParaRPr>
          </a:p>
        </p:txBody>
      </p:sp>
      <p:sp>
        <p:nvSpPr>
          <p:cNvPr id="65" name="日付プレースホルダー 64">
            <a:extLst>
              <a:ext uri="{FF2B5EF4-FFF2-40B4-BE49-F238E27FC236}">
                <a16:creationId xmlns:a16="http://schemas.microsoft.com/office/drawing/2014/main" id="{ED6A4576-C685-1254-04DA-DB3885F03688}"/>
              </a:ext>
            </a:extLst>
          </p:cNvPr>
          <p:cNvSpPr>
            <a:spLocks noGrp="1"/>
          </p:cNvSpPr>
          <p:nvPr>
            <p:ph type="dt" sz="half" idx="10"/>
          </p:nvPr>
        </p:nvSpPr>
        <p:spPr/>
        <p:txBody>
          <a:bodyPr/>
          <a:lstStyle/>
          <a:p>
            <a:fld id="{8E37B08A-BBB5-4F78-A0A5-DA5BE79035B2}"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66DC49A8-2DC7-735B-779D-D12AE82E6127}"/>
              </a:ext>
            </a:extLst>
          </p:cNvPr>
          <p:cNvSpPr txBox="1"/>
          <p:nvPr/>
        </p:nvSpPr>
        <p:spPr>
          <a:xfrm>
            <a:off x="12285875" y="2555569"/>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DE71B2C0-FB65-22D7-0397-D5C493202C0E}"/>
              </a:ext>
            </a:extLst>
          </p:cNvPr>
          <p:cNvSpPr txBox="1"/>
          <p:nvPr/>
        </p:nvSpPr>
        <p:spPr>
          <a:xfrm>
            <a:off x="1116433" y="2175643"/>
            <a:ext cx="7195101" cy="451214"/>
          </a:xfrm>
          <a:prstGeom prst="rect">
            <a:avLst/>
          </a:prstGeom>
        </p:spPr>
        <p:txBody>
          <a:bodyPr wrap="square"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アプリ（スレッド一覧画面）</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3" name="図 2">
            <a:extLst>
              <a:ext uri="{FF2B5EF4-FFF2-40B4-BE49-F238E27FC236}">
                <a16:creationId xmlns:a16="http://schemas.microsoft.com/office/drawing/2014/main" id="{547F76C6-32D1-3F11-16AA-C1E700A50D12}"/>
              </a:ext>
            </a:extLst>
          </p:cNvPr>
          <p:cNvPicPr>
            <a:picLocks noChangeAspect="1"/>
          </p:cNvPicPr>
          <p:nvPr/>
        </p:nvPicPr>
        <p:blipFill>
          <a:blip r:embed="rId2"/>
          <a:stretch>
            <a:fillRect/>
          </a:stretch>
        </p:blipFill>
        <p:spPr>
          <a:xfrm>
            <a:off x="776238" y="3940002"/>
            <a:ext cx="8631037" cy="4278774"/>
          </a:xfrm>
          <a:prstGeom prst="rect">
            <a:avLst/>
          </a:prstGeom>
        </p:spPr>
      </p:pic>
      <p:pic>
        <p:nvPicPr>
          <p:cNvPr id="5" name="図 4">
            <a:extLst>
              <a:ext uri="{FF2B5EF4-FFF2-40B4-BE49-F238E27FC236}">
                <a16:creationId xmlns:a16="http://schemas.microsoft.com/office/drawing/2014/main" id="{6E0BA86A-B4DC-EA1E-092B-69D0C0758FB6}"/>
              </a:ext>
            </a:extLst>
          </p:cNvPr>
          <p:cNvPicPr>
            <a:picLocks noChangeAspect="1"/>
          </p:cNvPicPr>
          <p:nvPr/>
        </p:nvPicPr>
        <p:blipFill>
          <a:blip r:embed="rId3"/>
          <a:srcRect l="1905" t="28459" r="3743" b="3601"/>
          <a:stretch>
            <a:fillRect/>
          </a:stretch>
        </p:blipFill>
        <p:spPr>
          <a:xfrm>
            <a:off x="12021232" y="2712570"/>
            <a:ext cx="4279033" cy="2660409"/>
          </a:xfrm>
          <a:prstGeom prst="rect">
            <a:avLst/>
          </a:prstGeom>
        </p:spPr>
      </p:pic>
      <p:pic>
        <p:nvPicPr>
          <p:cNvPr id="7" name="図 6">
            <a:extLst>
              <a:ext uri="{FF2B5EF4-FFF2-40B4-BE49-F238E27FC236}">
                <a16:creationId xmlns:a16="http://schemas.microsoft.com/office/drawing/2014/main" id="{8CD395A0-C584-FB14-6ED3-F7E9CA63FA33}"/>
              </a:ext>
            </a:extLst>
          </p:cNvPr>
          <p:cNvPicPr>
            <a:picLocks noChangeAspect="1"/>
          </p:cNvPicPr>
          <p:nvPr/>
        </p:nvPicPr>
        <p:blipFill>
          <a:blip r:embed="rId4"/>
          <a:srcRect l="240" t="21059" r="1342"/>
          <a:stretch>
            <a:fillRect/>
          </a:stretch>
        </p:blipFill>
        <p:spPr>
          <a:xfrm>
            <a:off x="12357073" y="6244463"/>
            <a:ext cx="3607349" cy="3079988"/>
          </a:xfrm>
          <a:prstGeom prst="rect">
            <a:avLst/>
          </a:prstGeom>
        </p:spPr>
      </p:pic>
      <p:sp>
        <p:nvSpPr>
          <p:cNvPr id="8" name="Freeform 29">
            <a:extLst>
              <a:ext uri="{FF2B5EF4-FFF2-40B4-BE49-F238E27FC236}">
                <a16:creationId xmlns:a16="http://schemas.microsoft.com/office/drawing/2014/main" id="{9A86C882-3516-5426-B7BA-0456C684ABE5}"/>
              </a:ext>
            </a:extLst>
          </p:cNvPr>
          <p:cNvSpPr/>
          <p:nvPr/>
        </p:nvSpPr>
        <p:spPr>
          <a:xfrm>
            <a:off x="2591753" y="3253429"/>
            <a:ext cx="4571093" cy="527729"/>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0" name="TextBox 26">
            <a:extLst>
              <a:ext uri="{FF2B5EF4-FFF2-40B4-BE49-F238E27FC236}">
                <a16:creationId xmlns:a16="http://schemas.microsoft.com/office/drawing/2014/main" id="{3F8B5EC3-E522-C497-8FC5-F4FB60AEAD88}"/>
              </a:ext>
            </a:extLst>
          </p:cNvPr>
          <p:cNvSpPr txBox="1"/>
          <p:nvPr/>
        </p:nvSpPr>
        <p:spPr>
          <a:xfrm>
            <a:off x="2325509" y="3302718"/>
            <a:ext cx="5103579" cy="451214"/>
          </a:xfrm>
          <a:prstGeom prst="rect">
            <a:avLst/>
          </a:prstGeom>
        </p:spPr>
        <p:txBody>
          <a:bodyPr wrap="square"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通常画面</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3" name="Freeform 29">
            <a:extLst>
              <a:ext uri="{FF2B5EF4-FFF2-40B4-BE49-F238E27FC236}">
                <a16:creationId xmlns:a16="http://schemas.microsoft.com/office/drawing/2014/main" id="{89040C0B-AC36-9F5F-B909-78FE5D9CA2E9}"/>
              </a:ext>
            </a:extLst>
          </p:cNvPr>
          <p:cNvSpPr/>
          <p:nvPr/>
        </p:nvSpPr>
        <p:spPr>
          <a:xfrm>
            <a:off x="12370112" y="2132347"/>
            <a:ext cx="3506744" cy="436850"/>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29" name="TextBox 26">
            <a:extLst>
              <a:ext uri="{FF2B5EF4-FFF2-40B4-BE49-F238E27FC236}">
                <a16:creationId xmlns:a16="http://schemas.microsoft.com/office/drawing/2014/main" id="{F501C0E9-4817-5826-5B83-C47E5AC94772}"/>
              </a:ext>
            </a:extLst>
          </p:cNvPr>
          <p:cNvSpPr txBox="1"/>
          <p:nvPr/>
        </p:nvSpPr>
        <p:spPr>
          <a:xfrm>
            <a:off x="12571602" y="2062494"/>
            <a:ext cx="3064441" cy="414472"/>
          </a:xfrm>
          <a:prstGeom prst="rect">
            <a:avLst/>
          </a:prstGeom>
        </p:spPr>
        <p:txBody>
          <a:bodyPr wrap="square" lIns="0" tIns="0" rIns="0" bIns="0" rtlCol="0" anchor="t">
            <a:spAutoFit/>
          </a:bodyPr>
          <a:lstStyle/>
          <a:p>
            <a:pPr algn="ctr">
              <a:lnSpc>
                <a:spcPts val="3842"/>
              </a:lnSpc>
              <a:spcBef>
                <a:spcPct val="0"/>
              </a:spcBef>
            </a:pPr>
            <a:r>
              <a:rPr lang="ja-JP" altLang="en-US"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返信表示（</a:t>
            </a:r>
            <a:r>
              <a:rPr lang="en-US" altLang="ja-JP"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a:t>
            </a:r>
            <a:r>
              <a:rPr lang="ja-JP" altLang="en-US"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回押下時）</a:t>
            </a:r>
            <a:endParaRPr lang="en-US" altLang="ja-JP"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0" name="Freeform 29">
            <a:extLst>
              <a:ext uri="{FF2B5EF4-FFF2-40B4-BE49-F238E27FC236}">
                <a16:creationId xmlns:a16="http://schemas.microsoft.com/office/drawing/2014/main" id="{F06F159D-C135-2595-3A10-EC96D50DB194}"/>
              </a:ext>
            </a:extLst>
          </p:cNvPr>
          <p:cNvSpPr/>
          <p:nvPr/>
        </p:nvSpPr>
        <p:spPr>
          <a:xfrm>
            <a:off x="12407376" y="5624521"/>
            <a:ext cx="3506744" cy="436850"/>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31" name="TextBox 26">
            <a:extLst>
              <a:ext uri="{FF2B5EF4-FFF2-40B4-BE49-F238E27FC236}">
                <a16:creationId xmlns:a16="http://schemas.microsoft.com/office/drawing/2014/main" id="{0D71E05A-7AA9-D474-06EB-54B9A70D93DE}"/>
              </a:ext>
            </a:extLst>
          </p:cNvPr>
          <p:cNvSpPr txBox="1"/>
          <p:nvPr/>
        </p:nvSpPr>
        <p:spPr>
          <a:xfrm>
            <a:off x="12591263" y="5554775"/>
            <a:ext cx="3064441" cy="414472"/>
          </a:xfrm>
          <a:prstGeom prst="rect">
            <a:avLst/>
          </a:prstGeom>
        </p:spPr>
        <p:txBody>
          <a:bodyPr wrap="square" lIns="0" tIns="0" rIns="0" bIns="0" rtlCol="0" anchor="t">
            <a:spAutoFit/>
          </a:bodyPr>
          <a:lstStyle/>
          <a:p>
            <a:pPr algn="ctr">
              <a:lnSpc>
                <a:spcPts val="3842"/>
              </a:lnSpc>
              <a:spcBef>
                <a:spcPct val="0"/>
              </a:spcBef>
            </a:pPr>
            <a:r>
              <a:rPr lang="ja-JP" altLang="en-US"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返信全件表示</a:t>
            </a:r>
            <a:endParaRPr lang="en-US" altLang="ja-JP"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33" name="図 32">
            <a:extLst>
              <a:ext uri="{FF2B5EF4-FFF2-40B4-BE49-F238E27FC236}">
                <a16:creationId xmlns:a16="http://schemas.microsoft.com/office/drawing/2014/main" id="{DC3B14D8-785B-D84E-24FC-C5019651697F}"/>
              </a:ext>
            </a:extLst>
          </p:cNvPr>
          <p:cNvPicPr>
            <a:picLocks noChangeAspect="1"/>
          </p:cNvPicPr>
          <p:nvPr/>
        </p:nvPicPr>
        <p:blipFill>
          <a:blip r:embed="rId5"/>
          <a:stretch>
            <a:fillRect/>
          </a:stretch>
        </p:blipFill>
        <p:spPr>
          <a:xfrm>
            <a:off x="9151632" y="2855011"/>
            <a:ext cx="1381441" cy="1736667"/>
          </a:xfrm>
          <a:prstGeom prst="rect">
            <a:avLst/>
          </a:prstGeom>
        </p:spPr>
      </p:pic>
      <p:pic>
        <p:nvPicPr>
          <p:cNvPr id="41" name="図 40">
            <a:extLst>
              <a:ext uri="{FF2B5EF4-FFF2-40B4-BE49-F238E27FC236}">
                <a16:creationId xmlns:a16="http://schemas.microsoft.com/office/drawing/2014/main" id="{D366D8E9-A534-368B-7218-E820E6B8597A}"/>
              </a:ext>
            </a:extLst>
          </p:cNvPr>
          <p:cNvPicPr>
            <a:picLocks noChangeAspect="1"/>
          </p:cNvPicPr>
          <p:nvPr/>
        </p:nvPicPr>
        <p:blipFill>
          <a:blip r:embed="rId6"/>
          <a:stretch>
            <a:fillRect/>
          </a:stretch>
        </p:blipFill>
        <p:spPr>
          <a:xfrm>
            <a:off x="8249336" y="8367187"/>
            <a:ext cx="3461721" cy="818902"/>
          </a:xfrm>
          <a:prstGeom prst="rect">
            <a:avLst/>
          </a:prstGeom>
        </p:spPr>
      </p:pic>
      <p:pic>
        <p:nvPicPr>
          <p:cNvPr id="43" name="図 42">
            <a:extLst>
              <a:ext uri="{FF2B5EF4-FFF2-40B4-BE49-F238E27FC236}">
                <a16:creationId xmlns:a16="http://schemas.microsoft.com/office/drawing/2014/main" id="{B1043EC2-F209-4634-6957-ED6B6EBAA3B5}"/>
              </a:ext>
            </a:extLst>
          </p:cNvPr>
          <p:cNvPicPr>
            <a:picLocks noChangeAspect="1"/>
          </p:cNvPicPr>
          <p:nvPr/>
        </p:nvPicPr>
        <p:blipFill>
          <a:blip r:embed="rId7"/>
          <a:stretch>
            <a:fillRect/>
          </a:stretch>
        </p:blipFill>
        <p:spPr>
          <a:xfrm>
            <a:off x="3471351" y="8547606"/>
            <a:ext cx="2128274" cy="638483"/>
          </a:xfrm>
          <a:prstGeom prst="rect">
            <a:avLst/>
          </a:prstGeom>
        </p:spPr>
      </p:pic>
      <p:cxnSp>
        <p:nvCxnSpPr>
          <p:cNvPr id="87" name="直線コネクタ 86">
            <a:extLst>
              <a:ext uri="{FF2B5EF4-FFF2-40B4-BE49-F238E27FC236}">
                <a16:creationId xmlns:a16="http://schemas.microsoft.com/office/drawing/2014/main" id="{F319A64A-01D8-D31A-448E-15294D1380B8}"/>
              </a:ext>
            </a:extLst>
          </p:cNvPr>
          <p:cNvCxnSpPr>
            <a:cxnSpLocks/>
            <a:endCxn id="90" idx="1"/>
          </p:cNvCxnSpPr>
          <p:nvPr/>
        </p:nvCxnSpPr>
        <p:spPr>
          <a:xfrm flipV="1">
            <a:off x="7780627" y="3706904"/>
            <a:ext cx="1367276" cy="113201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5778E5F4-4DF0-5EBC-B7BD-EEF79CF959AA}"/>
              </a:ext>
            </a:extLst>
          </p:cNvPr>
          <p:cNvSpPr/>
          <p:nvPr/>
        </p:nvSpPr>
        <p:spPr>
          <a:xfrm>
            <a:off x="9147903" y="2882075"/>
            <a:ext cx="1385170" cy="164965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93" name="TextBox 25">
            <a:extLst>
              <a:ext uri="{FF2B5EF4-FFF2-40B4-BE49-F238E27FC236}">
                <a16:creationId xmlns:a16="http://schemas.microsoft.com/office/drawing/2014/main" id="{C6B8AB49-7416-2AAD-716E-E5692C2931C4}"/>
              </a:ext>
            </a:extLst>
          </p:cNvPr>
          <p:cNvSpPr txBox="1"/>
          <p:nvPr/>
        </p:nvSpPr>
        <p:spPr>
          <a:xfrm>
            <a:off x="9137278" y="2271140"/>
            <a:ext cx="1502257"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ソーティングボタン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94" name="TextBox 25">
            <a:extLst>
              <a:ext uri="{FF2B5EF4-FFF2-40B4-BE49-F238E27FC236}">
                <a16:creationId xmlns:a16="http://schemas.microsoft.com/office/drawing/2014/main" id="{768C1291-41D3-4535-CD58-CDD6DE38535F}"/>
              </a:ext>
            </a:extLst>
          </p:cNvPr>
          <p:cNvSpPr txBox="1"/>
          <p:nvPr/>
        </p:nvSpPr>
        <p:spPr>
          <a:xfrm>
            <a:off x="9157445" y="2426959"/>
            <a:ext cx="1566327" cy="392993"/>
          </a:xfrm>
          <a:prstGeom prst="rect">
            <a:avLst/>
          </a:prstGeom>
        </p:spPr>
        <p:txBody>
          <a:bodyPr wrap="square" lIns="0" tIns="0" rIns="0" bIns="0" rtlCol="0" anchor="ctr">
            <a:spAutoFit/>
          </a:bodyPr>
          <a:lstStyle/>
          <a:p>
            <a:pPr algn="l">
              <a:lnSpc>
                <a:spcPts val="3842"/>
              </a:lnSpc>
              <a:spcBef>
                <a:spcPct val="0"/>
              </a:spcBef>
            </a:pPr>
            <a:r>
              <a:rPr lang="ja-JP" altLang="en-US"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ドロップダウン</a:t>
            </a:r>
            <a:endParaRPr lang="en-US" altLang="ja-JP"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21" name="正方形/長方形 120">
            <a:extLst>
              <a:ext uri="{FF2B5EF4-FFF2-40B4-BE49-F238E27FC236}">
                <a16:creationId xmlns:a16="http://schemas.microsoft.com/office/drawing/2014/main" id="{E5A7CA16-0EA1-6454-8195-D2A2DDF804DF}"/>
              </a:ext>
            </a:extLst>
          </p:cNvPr>
          <p:cNvSpPr/>
          <p:nvPr/>
        </p:nvSpPr>
        <p:spPr>
          <a:xfrm>
            <a:off x="3474161" y="8552716"/>
            <a:ext cx="2125463" cy="63337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22" name="TextBox 25">
            <a:extLst>
              <a:ext uri="{FF2B5EF4-FFF2-40B4-BE49-F238E27FC236}">
                <a16:creationId xmlns:a16="http://schemas.microsoft.com/office/drawing/2014/main" id="{E08FBBEA-C601-31C4-23DF-B1C4957EEBFA}"/>
              </a:ext>
            </a:extLst>
          </p:cNvPr>
          <p:cNvSpPr txBox="1"/>
          <p:nvPr/>
        </p:nvSpPr>
        <p:spPr>
          <a:xfrm>
            <a:off x="3489548" y="8065592"/>
            <a:ext cx="1502257"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ページングボタン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25" name="正方形/長方形 124">
            <a:extLst>
              <a:ext uri="{FF2B5EF4-FFF2-40B4-BE49-F238E27FC236}">
                <a16:creationId xmlns:a16="http://schemas.microsoft.com/office/drawing/2014/main" id="{F82B3296-27C6-B81A-C328-71CD9022E9F5}"/>
              </a:ext>
            </a:extLst>
          </p:cNvPr>
          <p:cNvSpPr/>
          <p:nvPr/>
        </p:nvSpPr>
        <p:spPr>
          <a:xfrm>
            <a:off x="8276974" y="8378028"/>
            <a:ext cx="3461721" cy="81890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DE42E649-1AF9-4FA7-AF5D-24329DC375C4}"/>
              </a:ext>
            </a:extLst>
          </p:cNvPr>
          <p:cNvSpPr/>
          <p:nvPr/>
        </p:nvSpPr>
        <p:spPr>
          <a:xfrm>
            <a:off x="14641383" y="7457311"/>
            <a:ext cx="1272738" cy="32845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8F2E1890-AB7F-DCB4-1B6E-2290C9D815A5}"/>
              </a:ext>
            </a:extLst>
          </p:cNvPr>
          <p:cNvCxnSpPr>
            <a:cxnSpLocks/>
            <a:stCxn id="125" idx="3"/>
            <a:endCxn id="126" idx="1"/>
          </p:cNvCxnSpPr>
          <p:nvPr/>
        </p:nvCxnSpPr>
        <p:spPr>
          <a:xfrm flipV="1">
            <a:off x="11738695" y="7621540"/>
            <a:ext cx="2902688" cy="116593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0" name="TextBox 25">
            <a:extLst>
              <a:ext uri="{FF2B5EF4-FFF2-40B4-BE49-F238E27FC236}">
                <a16:creationId xmlns:a16="http://schemas.microsoft.com/office/drawing/2014/main" id="{098B75E4-CC36-6C10-7577-61907AF9ADDD}"/>
              </a:ext>
            </a:extLst>
          </p:cNvPr>
          <p:cNvSpPr txBox="1"/>
          <p:nvPr/>
        </p:nvSpPr>
        <p:spPr>
          <a:xfrm>
            <a:off x="10184998" y="7732152"/>
            <a:ext cx="1674273"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返信編集・削除ボタン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31" name="TextBox 25">
            <a:extLst>
              <a:ext uri="{FF2B5EF4-FFF2-40B4-BE49-F238E27FC236}">
                <a16:creationId xmlns:a16="http://schemas.microsoft.com/office/drawing/2014/main" id="{439144FC-047C-2969-9242-18E7F982683B}"/>
              </a:ext>
            </a:extLst>
          </p:cNvPr>
          <p:cNvSpPr txBox="1"/>
          <p:nvPr/>
        </p:nvSpPr>
        <p:spPr>
          <a:xfrm>
            <a:off x="10178683" y="7929684"/>
            <a:ext cx="1566327" cy="392993"/>
          </a:xfrm>
          <a:prstGeom prst="rect">
            <a:avLst/>
          </a:prstGeom>
        </p:spPr>
        <p:txBody>
          <a:bodyPr wrap="square" lIns="0" tIns="0" rIns="0" bIns="0" rtlCol="0" anchor="ctr">
            <a:spAutoFit/>
          </a:bodyPr>
          <a:lstStyle/>
          <a:p>
            <a:pPr algn="l">
              <a:lnSpc>
                <a:spcPts val="3842"/>
              </a:lnSpc>
              <a:spcBef>
                <a:spcPct val="0"/>
              </a:spcBef>
            </a:pPr>
            <a:r>
              <a:rPr lang="ja-JP" altLang="en-US"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本人投稿のみ表示</a:t>
            </a:r>
            <a:endParaRPr lang="en-US" altLang="ja-JP"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33" name="正方形/長方形 132">
            <a:extLst>
              <a:ext uri="{FF2B5EF4-FFF2-40B4-BE49-F238E27FC236}">
                <a16:creationId xmlns:a16="http://schemas.microsoft.com/office/drawing/2014/main" id="{ABD59C7C-BDA5-4835-DAB6-ABA9934489FE}"/>
              </a:ext>
            </a:extLst>
          </p:cNvPr>
          <p:cNvSpPr/>
          <p:nvPr/>
        </p:nvSpPr>
        <p:spPr>
          <a:xfrm>
            <a:off x="12058402" y="3945771"/>
            <a:ext cx="4241863" cy="55611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EF7CAD75-7DAF-E7F0-4D0D-0367F3F33AC0}"/>
              </a:ext>
            </a:extLst>
          </p:cNvPr>
          <p:cNvSpPr/>
          <p:nvPr/>
        </p:nvSpPr>
        <p:spPr>
          <a:xfrm>
            <a:off x="12073178" y="4534831"/>
            <a:ext cx="4241863" cy="50553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35" name="TextBox 25">
            <a:extLst>
              <a:ext uri="{FF2B5EF4-FFF2-40B4-BE49-F238E27FC236}">
                <a16:creationId xmlns:a16="http://schemas.microsoft.com/office/drawing/2014/main" id="{2DDEA41D-1981-D84D-1C38-222FB501471C}"/>
              </a:ext>
            </a:extLst>
          </p:cNvPr>
          <p:cNvSpPr txBox="1"/>
          <p:nvPr/>
        </p:nvSpPr>
        <p:spPr>
          <a:xfrm>
            <a:off x="13452707" y="3944608"/>
            <a:ext cx="1188676" cy="402226"/>
          </a:xfrm>
          <a:prstGeom prst="rect">
            <a:avLst/>
          </a:prstGeom>
        </p:spPr>
        <p:txBody>
          <a:bodyPr wrap="square" lIns="0" tIns="0" rIns="0" bIns="0" rtlCol="0" anchor="t">
            <a:spAutoFit/>
          </a:bodyPr>
          <a:lstStyle/>
          <a:p>
            <a:pPr algn="l">
              <a:lnSpc>
                <a:spcPts val="3842"/>
              </a:lnSpc>
              <a:spcBef>
                <a:spcPct val="0"/>
              </a:spcBef>
            </a:pP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 name="TextBox 25">
            <a:extLst>
              <a:ext uri="{FF2B5EF4-FFF2-40B4-BE49-F238E27FC236}">
                <a16:creationId xmlns:a16="http://schemas.microsoft.com/office/drawing/2014/main" id="{362B442A-C40C-25F7-E09D-56E7A240B66E}"/>
              </a:ext>
            </a:extLst>
          </p:cNvPr>
          <p:cNvSpPr txBox="1"/>
          <p:nvPr/>
        </p:nvSpPr>
        <p:spPr>
          <a:xfrm>
            <a:off x="13804246" y="3911662"/>
            <a:ext cx="1674273"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返信内容</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2" name="正方形/長方形 31">
            <a:extLst>
              <a:ext uri="{FF2B5EF4-FFF2-40B4-BE49-F238E27FC236}">
                <a16:creationId xmlns:a16="http://schemas.microsoft.com/office/drawing/2014/main" id="{23B9C784-389B-1D8E-5281-146B67F607A5}"/>
              </a:ext>
            </a:extLst>
          </p:cNvPr>
          <p:cNvSpPr/>
          <p:nvPr/>
        </p:nvSpPr>
        <p:spPr>
          <a:xfrm>
            <a:off x="12405287" y="6446267"/>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34" name="TextBox 25">
            <a:extLst>
              <a:ext uri="{FF2B5EF4-FFF2-40B4-BE49-F238E27FC236}">
                <a16:creationId xmlns:a16="http://schemas.microsoft.com/office/drawing/2014/main" id="{C300AC9E-7D63-86D0-DC7F-BB8BC6BA5ADF}"/>
              </a:ext>
            </a:extLst>
          </p:cNvPr>
          <p:cNvSpPr txBox="1"/>
          <p:nvPr/>
        </p:nvSpPr>
        <p:spPr>
          <a:xfrm>
            <a:off x="13661525" y="6347830"/>
            <a:ext cx="1370236"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返信内容</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6" name="正方形/長方形 35">
            <a:extLst>
              <a:ext uri="{FF2B5EF4-FFF2-40B4-BE49-F238E27FC236}">
                <a16:creationId xmlns:a16="http://schemas.microsoft.com/office/drawing/2014/main" id="{DF7C4BC2-4ACB-419C-6BD3-62BC4F72154A}"/>
              </a:ext>
            </a:extLst>
          </p:cNvPr>
          <p:cNvSpPr/>
          <p:nvPr/>
        </p:nvSpPr>
        <p:spPr>
          <a:xfrm>
            <a:off x="12430700" y="7052013"/>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34FB45A6-234B-1C3C-9E14-3226D86732B6}"/>
              </a:ext>
            </a:extLst>
          </p:cNvPr>
          <p:cNvSpPr/>
          <p:nvPr/>
        </p:nvSpPr>
        <p:spPr>
          <a:xfrm>
            <a:off x="12434856" y="7763072"/>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BC507844-7ACC-650E-F21A-EE8652A917FD}"/>
              </a:ext>
            </a:extLst>
          </p:cNvPr>
          <p:cNvSpPr/>
          <p:nvPr/>
        </p:nvSpPr>
        <p:spPr>
          <a:xfrm>
            <a:off x="12423297" y="8380380"/>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7AF65C31-03BE-20B7-248C-9DA4E85EB28E}"/>
              </a:ext>
            </a:extLst>
          </p:cNvPr>
          <p:cNvSpPr/>
          <p:nvPr/>
        </p:nvSpPr>
        <p:spPr>
          <a:xfrm>
            <a:off x="12424962" y="8826271"/>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Tree>
    <p:extLst>
      <p:ext uri="{BB962C8B-B14F-4D97-AF65-F5344CB8AC3E}">
        <p14:creationId xmlns:p14="http://schemas.microsoft.com/office/powerpoint/2010/main" val="2012231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F8293-5707-B23D-6240-DB061AF9C67D}"/>
            </a:ext>
          </a:extLst>
        </p:cNvPr>
        <p:cNvGrpSpPr/>
        <p:nvPr/>
      </p:nvGrpSpPr>
      <p:grpSpPr>
        <a:xfrm>
          <a:off x="0" y="0"/>
          <a:ext cx="0" cy="0"/>
          <a:chOff x="0" y="0"/>
          <a:chExt cx="0" cy="0"/>
        </a:xfrm>
      </p:grpSpPr>
      <p:sp>
        <p:nvSpPr>
          <p:cNvPr id="12" name="Freeform 29">
            <a:extLst>
              <a:ext uri="{FF2B5EF4-FFF2-40B4-BE49-F238E27FC236}">
                <a16:creationId xmlns:a16="http://schemas.microsoft.com/office/drawing/2014/main" id="{818F62CE-27B7-833C-CA06-B817B8734DEC}"/>
              </a:ext>
            </a:extLst>
          </p:cNvPr>
          <p:cNvSpPr/>
          <p:nvPr/>
        </p:nvSpPr>
        <p:spPr>
          <a:xfrm>
            <a:off x="2390800" y="2081656"/>
            <a:ext cx="3975220" cy="45121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6" name="Freeform 19">
            <a:extLst>
              <a:ext uri="{FF2B5EF4-FFF2-40B4-BE49-F238E27FC236}">
                <a16:creationId xmlns:a16="http://schemas.microsoft.com/office/drawing/2014/main" id="{EA56B3D8-98F2-170C-C8C8-AB61C238B6B5}"/>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FFFDAC5A-9DF6-4C82-56C0-BD3E614DCF78}"/>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054F0AB2-F91D-536C-32DE-B20324BB5FA1}"/>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70083F65-1DC5-16E6-3D17-6A10A942FDDF}"/>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96FA16DE-CFD1-88DB-FDC4-DC91D9208DB0}"/>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E5D52127-0751-969A-8CEE-6A11FCB93CB7}"/>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074C811F-3159-9390-41CF-EDCA8764A794}"/>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F9150FEF-E5E3-78DE-2B14-CB7A8C335DAC}"/>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B0C19DEC-52DF-32B2-CE70-4085399F9CE1}"/>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BA5A110C-1A97-797F-A609-9C642BED932D}"/>
              </a:ext>
            </a:extLst>
          </p:cNvPr>
          <p:cNvSpPr txBox="1"/>
          <p:nvPr/>
        </p:nvSpPr>
        <p:spPr>
          <a:xfrm>
            <a:off x="3352800" y="1232365"/>
            <a:ext cx="8115300" cy="620747"/>
          </a:xfrm>
          <a:prstGeom prst="rect">
            <a:avLst/>
          </a:prstGeom>
        </p:spPr>
        <p:txBody>
          <a:bodyPr lIns="0" tIns="0" rIns="0" bIns="0" rtlCol="0" anchor="t">
            <a:spAutoFit/>
          </a:bodyPr>
          <a:lstStyle/>
          <a:p>
            <a:pPr>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認証・編集・削除・その他の機能</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23718835-C990-AAD2-F4DC-E1D9C72A8091}"/>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CE0C9813-9597-6293-A1D4-6AD957FB9934}"/>
              </a:ext>
            </a:extLst>
          </p:cNvPr>
          <p:cNvSpPr txBox="1"/>
          <p:nvPr/>
        </p:nvSpPr>
        <p:spPr>
          <a:xfrm>
            <a:off x="1892160" y="299789"/>
            <a:ext cx="1516766" cy="1647310"/>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4-2</a:t>
            </a:r>
          </a:p>
        </p:txBody>
      </p:sp>
      <p:sp>
        <p:nvSpPr>
          <p:cNvPr id="63" name="フッター プレースホルダー 62">
            <a:extLst>
              <a:ext uri="{FF2B5EF4-FFF2-40B4-BE49-F238E27FC236}">
                <a16:creationId xmlns:a16="http://schemas.microsoft.com/office/drawing/2014/main" id="{95292650-D51E-04ED-C57D-BE0109AD4024}"/>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9D48A135-06A3-3CC8-6DA0-84EC505B92F1}"/>
              </a:ext>
            </a:extLst>
          </p:cNvPr>
          <p:cNvSpPr>
            <a:spLocks noGrp="1"/>
          </p:cNvSpPr>
          <p:nvPr>
            <p:ph type="sldNum" sz="quarter" idx="12"/>
          </p:nvPr>
        </p:nvSpPr>
        <p:spPr/>
        <p:txBody>
          <a:bodyPr/>
          <a:lstStyle/>
          <a:p>
            <a:fld id="{B6F15528-21DE-4FAA-801E-634DDDAF4B2B}" type="slidenum">
              <a:rPr lang="en-US" smtClean="0">
                <a:latin typeface="+mj-lt"/>
              </a:rPr>
              <a:pPr/>
              <a:t>19</a:t>
            </a:fld>
            <a:endParaRPr lang="en-US">
              <a:latin typeface="+mj-lt"/>
            </a:endParaRPr>
          </a:p>
        </p:txBody>
      </p:sp>
      <p:sp>
        <p:nvSpPr>
          <p:cNvPr id="65" name="日付プレースホルダー 64">
            <a:extLst>
              <a:ext uri="{FF2B5EF4-FFF2-40B4-BE49-F238E27FC236}">
                <a16:creationId xmlns:a16="http://schemas.microsoft.com/office/drawing/2014/main" id="{33D6BF07-7AA2-732B-9529-C2B7A265EF08}"/>
              </a:ext>
            </a:extLst>
          </p:cNvPr>
          <p:cNvSpPr>
            <a:spLocks noGrp="1"/>
          </p:cNvSpPr>
          <p:nvPr>
            <p:ph type="dt" sz="half" idx="10"/>
          </p:nvPr>
        </p:nvSpPr>
        <p:spPr/>
        <p:txBody>
          <a:bodyPr/>
          <a:lstStyle/>
          <a:p>
            <a:fld id="{11C19129-602C-42A3-8674-00AA2956F541}"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6AD0F29C-5611-908A-E9C9-5C6A93F41EDA}"/>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B2D8F745-4E85-807F-644E-511F690761DA}"/>
              </a:ext>
            </a:extLst>
          </p:cNvPr>
          <p:cNvSpPr txBox="1"/>
          <p:nvPr/>
        </p:nvSpPr>
        <p:spPr>
          <a:xfrm>
            <a:off x="3100290" y="2035505"/>
            <a:ext cx="2556235" cy="426720"/>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ログイン・新規登録</a:t>
            </a:r>
            <a:endPar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9" name="TextBox 27">
            <a:extLst>
              <a:ext uri="{FF2B5EF4-FFF2-40B4-BE49-F238E27FC236}">
                <a16:creationId xmlns:a16="http://schemas.microsoft.com/office/drawing/2014/main" id="{6821E827-C69C-1FDD-9C6B-BD6316F42DA4}"/>
              </a:ext>
            </a:extLst>
          </p:cNvPr>
          <p:cNvSpPr txBox="1"/>
          <p:nvPr/>
        </p:nvSpPr>
        <p:spPr>
          <a:xfrm>
            <a:off x="12033183" y="3037536"/>
            <a:ext cx="2125234" cy="429733"/>
          </a:xfrm>
          <a:prstGeom prst="rect">
            <a:avLst/>
          </a:prstGeom>
        </p:spPr>
        <p:txBody>
          <a:bodyPr wrap="square" lIns="0" tIns="0" rIns="0" bIns="0" rtlCol="0" anchor="t">
            <a:spAutoFit/>
          </a:bodyPr>
          <a:lstStyle/>
          <a:p>
            <a:pPr algn="l">
              <a:lnSpc>
                <a:spcPts val="3842"/>
              </a:lnSpc>
              <a:spcBef>
                <a:spcPct val="0"/>
              </a:spcBef>
            </a:pPr>
            <a:r>
              <a:rPr lang="en-US" altLang="ja-JP" sz="2099"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PHP </a:t>
            </a:r>
            <a:r>
              <a:rPr lang="ja-JP" altLang="en-US" sz="2099"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サーバー</a:t>
            </a:r>
            <a:endParaRPr lang="en-US" sz="2099"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 name="Freeform 29">
            <a:extLst>
              <a:ext uri="{FF2B5EF4-FFF2-40B4-BE49-F238E27FC236}">
                <a16:creationId xmlns:a16="http://schemas.microsoft.com/office/drawing/2014/main" id="{8B3741F6-45D3-8E24-D0C5-6CC7AB58BDDB}"/>
              </a:ext>
            </a:extLst>
          </p:cNvPr>
          <p:cNvSpPr/>
          <p:nvPr/>
        </p:nvSpPr>
        <p:spPr>
          <a:xfrm>
            <a:off x="11921982" y="2081656"/>
            <a:ext cx="3975220" cy="45121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3" name="Freeform 29">
            <a:extLst>
              <a:ext uri="{FF2B5EF4-FFF2-40B4-BE49-F238E27FC236}">
                <a16:creationId xmlns:a16="http://schemas.microsoft.com/office/drawing/2014/main" id="{65521434-C272-1664-1981-D57A07094BCE}"/>
              </a:ext>
            </a:extLst>
          </p:cNvPr>
          <p:cNvSpPr/>
          <p:nvPr/>
        </p:nvSpPr>
        <p:spPr>
          <a:xfrm>
            <a:off x="11921982" y="5846994"/>
            <a:ext cx="3975220" cy="45121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 name="Freeform 29">
            <a:extLst>
              <a:ext uri="{FF2B5EF4-FFF2-40B4-BE49-F238E27FC236}">
                <a16:creationId xmlns:a16="http://schemas.microsoft.com/office/drawing/2014/main" id="{B7AFA12A-1CE8-A630-3CE8-5F0EDC0B7774}"/>
              </a:ext>
            </a:extLst>
          </p:cNvPr>
          <p:cNvSpPr/>
          <p:nvPr/>
        </p:nvSpPr>
        <p:spPr>
          <a:xfrm>
            <a:off x="2390798" y="5842416"/>
            <a:ext cx="3975220" cy="45121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5" name="TextBox 26">
            <a:extLst>
              <a:ext uri="{FF2B5EF4-FFF2-40B4-BE49-F238E27FC236}">
                <a16:creationId xmlns:a16="http://schemas.microsoft.com/office/drawing/2014/main" id="{CA5BD16C-1FC5-A5A8-5A3A-E234DE47BB5E}"/>
              </a:ext>
            </a:extLst>
          </p:cNvPr>
          <p:cNvSpPr txBox="1"/>
          <p:nvPr/>
        </p:nvSpPr>
        <p:spPr>
          <a:xfrm>
            <a:off x="3100290" y="5801723"/>
            <a:ext cx="2556235" cy="426720"/>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新規投稿・編集</a:t>
            </a:r>
            <a:endPar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 name="TextBox 26">
            <a:extLst>
              <a:ext uri="{FF2B5EF4-FFF2-40B4-BE49-F238E27FC236}">
                <a16:creationId xmlns:a16="http://schemas.microsoft.com/office/drawing/2014/main" id="{95B59007-1ED5-33B9-3BBD-07A25B2ADDD0}"/>
              </a:ext>
            </a:extLst>
          </p:cNvPr>
          <p:cNvSpPr txBox="1"/>
          <p:nvPr/>
        </p:nvSpPr>
        <p:spPr>
          <a:xfrm>
            <a:off x="12631477" y="2042765"/>
            <a:ext cx="2556235" cy="426720"/>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プロフィール一覧</a:t>
            </a:r>
            <a:endPar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 name="TextBox 26">
            <a:extLst>
              <a:ext uri="{FF2B5EF4-FFF2-40B4-BE49-F238E27FC236}">
                <a16:creationId xmlns:a16="http://schemas.microsoft.com/office/drawing/2014/main" id="{266E6BD7-2522-7465-5E6F-0B27ADAEC201}"/>
              </a:ext>
            </a:extLst>
          </p:cNvPr>
          <p:cNvSpPr txBox="1"/>
          <p:nvPr/>
        </p:nvSpPr>
        <p:spPr>
          <a:xfrm>
            <a:off x="12631477" y="5811788"/>
            <a:ext cx="2556235" cy="426720"/>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プロフィール編集</a:t>
            </a:r>
            <a:endPar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10" name="図 9">
            <a:extLst>
              <a:ext uri="{FF2B5EF4-FFF2-40B4-BE49-F238E27FC236}">
                <a16:creationId xmlns:a16="http://schemas.microsoft.com/office/drawing/2014/main" id="{F193BE33-779C-AE59-AAD0-F4F6F2DAED54}"/>
              </a:ext>
            </a:extLst>
          </p:cNvPr>
          <p:cNvPicPr>
            <a:picLocks noChangeAspect="1"/>
          </p:cNvPicPr>
          <p:nvPr/>
        </p:nvPicPr>
        <p:blipFill>
          <a:blip r:embed="rId2"/>
          <a:stretch>
            <a:fillRect/>
          </a:stretch>
        </p:blipFill>
        <p:spPr>
          <a:xfrm>
            <a:off x="1062341" y="3074984"/>
            <a:ext cx="3385409" cy="2159486"/>
          </a:xfrm>
          <a:prstGeom prst="rect">
            <a:avLst/>
          </a:prstGeom>
        </p:spPr>
      </p:pic>
      <p:pic>
        <p:nvPicPr>
          <p:cNvPr id="31" name="図 30">
            <a:extLst>
              <a:ext uri="{FF2B5EF4-FFF2-40B4-BE49-F238E27FC236}">
                <a16:creationId xmlns:a16="http://schemas.microsoft.com/office/drawing/2014/main" id="{4E4786BA-46F9-61CF-B94E-AF10A561330D}"/>
              </a:ext>
            </a:extLst>
          </p:cNvPr>
          <p:cNvPicPr>
            <a:picLocks noChangeAspect="1"/>
          </p:cNvPicPr>
          <p:nvPr/>
        </p:nvPicPr>
        <p:blipFill>
          <a:blip r:embed="rId3"/>
          <a:stretch>
            <a:fillRect/>
          </a:stretch>
        </p:blipFill>
        <p:spPr>
          <a:xfrm>
            <a:off x="5175712" y="3129977"/>
            <a:ext cx="3129644" cy="2100678"/>
          </a:xfrm>
          <a:prstGeom prst="rect">
            <a:avLst/>
          </a:prstGeom>
        </p:spPr>
      </p:pic>
      <p:pic>
        <p:nvPicPr>
          <p:cNvPr id="33" name="図 32">
            <a:extLst>
              <a:ext uri="{FF2B5EF4-FFF2-40B4-BE49-F238E27FC236}">
                <a16:creationId xmlns:a16="http://schemas.microsoft.com/office/drawing/2014/main" id="{42ECBFE7-0426-B938-BEBC-4D251552916D}"/>
              </a:ext>
            </a:extLst>
          </p:cNvPr>
          <p:cNvPicPr>
            <a:picLocks noChangeAspect="1"/>
          </p:cNvPicPr>
          <p:nvPr/>
        </p:nvPicPr>
        <p:blipFill>
          <a:blip r:embed="rId4"/>
          <a:stretch>
            <a:fillRect/>
          </a:stretch>
        </p:blipFill>
        <p:spPr>
          <a:xfrm>
            <a:off x="5184338" y="6698805"/>
            <a:ext cx="3129644" cy="2230519"/>
          </a:xfrm>
          <a:prstGeom prst="rect">
            <a:avLst/>
          </a:prstGeom>
        </p:spPr>
      </p:pic>
      <p:pic>
        <p:nvPicPr>
          <p:cNvPr id="35" name="図 34">
            <a:extLst>
              <a:ext uri="{FF2B5EF4-FFF2-40B4-BE49-F238E27FC236}">
                <a16:creationId xmlns:a16="http://schemas.microsoft.com/office/drawing/2014/main" id="{B491249C-6039-4A8A-287E-3779A23E577E}"/>
              </a:ext>
            </a:extLst>
          </p:cNvPr>
          <p:cNvPicPr>
            <a:picLocks noChangeAspect="1"/>
          </p:cNvPicPr>
          <p:nvPr/>
        </p:nvPicPr>
        <p:blipFill>
          <a:blip r:embed="rId5"/>
          <a:stretch>
            <a:fillRect/>
          </a:stretch>
        </p:blipFill>
        <p:spPr>
          <a:xfrm>
            <a:off x="767436" y="6706509"/>
            <a:ext cx="3975219" cy="2206848"/>
          </a:xfrm>
          <a:prstGeom prst="rect">
            <a:avLst/>
          </a:prstGeom>
        </p:spPr>
      </p:pic>
      <p:pic>
        <p:nvPicPr>
          <p:cNvPr id="37" name="図 36">
            <a:extLst>
              <a:ext uri="{FF2B5EF4-FFF2-40B4-BE49-F238E27FC236}">
                <a16:creationId xmlns:a16="http://schemas.microsoft.com/office/drawing/2014/main" id="{9CC3259F-DD00-15F5-8818-E51B7FEE0883}"/>
              </a:ext>
            </a:extLst>
          </p:cNvPr>
          <p:cNvPicPr>
            <a:picLocks noChangeAspect="1"/>
          </p:cNvPicPr>
          <p:nvPr/>
        </p:nvPicPr>
        <p:blipFill>
          <a:blip r:embed="rId6"/>
          <a:stretch>
            <a:fillRect/>
          </a:stretch>
        </p:blipFill>
        <p:spPr>
          <a:xfrm>
            <a:off x="9528869" y="2800093"/>
            <a:ext cx="4181602" cy="2723464"/>
          </a:xfrm>
          <a:prstGeom prst="rect">
            <a:avLst/>
          </a:prstGeom>
        </p:spPr>
      </p:pic>
      <p:pic>
        <p:nvPicPr>
          <p:cNvPr id="39" name="図 38">
            <a:extLst>
              <a:ext uri="{FF2B5EF4-FFF2-40B4-BE49-F238E27FC236}">
                <a16:creationId xmlns:a16="http://schemas.microsoft.com/office/drawing/2014/main" id="{77AE5D84-E9E4-56D4-7F1F-59ADE8A4FB6D}"/>
              </a:ext>
            </a:extLst>
          </p:cNvPr>
          <p:cNvPicPr>
            <a:picLocks noChangeAspect="1"/>
          </p:cNvPicPr>
          <p:nvPr/>
        </p:nvPicPr>
        <p:blipFill>
          <a:blip r:embed="rId7"/>
          <a:srcRect r="73314"/>
          <a:stretch>
            <a:fillRect/>
          </a:stretch>
        </p:blipFill>
        <p:spPr>
          <a:xfrm>
            <a:off x="13942249" y="3133354"/>
            <a:ext cx="3003179" cy="2286596"/>
          </a:xfrm>
          <a:prstGeom prst="rect">
            <a:avLst/>
          </a:prstGeom>
        </p:spPr>
      </p:pic>
      <p:pic>
        <p:nvPicPr>
          <p:cNvPr id="41" name="図 40">
            <a:extLst>
              <a:ext uri="{FF2B5EF4-FFF2-40B4-BE49-F238E27FC236}">
                <a16:creationId xmlns:a16="http://schemas.microsoft.com/office/drawing/2014/main" id="{4D46F02E-371F-8890-9DFC-BFB0F0ACF8B7}"/>
              </a:ext>
            </a:extLst>
          </p:cNvPr>
          <p:cNvPicPr>
            <a:picLocks noChangeAspect="1"/>
          </p:cNvPicPr>
          <p:nvPr/>
        </p:nvPicPr>
        <p:blipFill>
          <a:blip r:embed="rId8"/>
          <a:stretch>
            <a:fillRect/>
          </a:stretch>
        </p:blipFill>
        <p:spPr>
          <a:xfrm>
            <a:off x="12055735" y="6508372"/>
            <a:ext cx="3773027" cy="2826128"/>
          </a:xfrm>
          <a:prstGeom prst="rect">
            <a:avLst/>
          </a:prstGeom>
        </p:spPr>
      </p:pic>
    </p:spTree>
    <p:extLst>
      <p:ext uri="{BB962C8B-B14F-4D97-AF65-F5344CB8AC3E}">
        <p14:creationId xmlns:p14="http://schemas.microsoft.com/office/powerpoint/2010/main" val="31983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21940" y="2011777"/>
            <a:ext cx="7432549" cy="6263446"/>
          </a:xfrm>
          <a:prstGeom prst="rect">
            <a:avLst/>
          </a:prstGeom>
        </p:spPr>
        <p:txBody>
          <a:bodyPr lIns="0" tIns="0" rIns="0" bIns="0" rtlCol="0" anchor="t">
            <a:spAutoFit/>
          </a:bodyPr>
          <a:lstStyle/>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背景と目的</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開発概要</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システム設計・構成</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実装画面・デモ紹介</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工夫点・改善点</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テストと検証</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結果と考察</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まとめ</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en-US" sz="3002" b="1" spc="60" err="1">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質疑応答</a:t>
            </a: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en-US" altLang="ja-JP"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APPENDIX</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 name="TextBox 3"/>
          <p:cNvSpPr txBox="1"/>
          <p:nvPr/>
        </p:nvSpPr>
        <p:spPr>
          <a:xfrm>
            <a:off x="9144000" y="1972245"/>
            <a:ext cx="1288237" cy="6263446"/>
          </a:xfrm>
          <a:prstGeom prst="rect">
            <a:avLst/>
          </a:prstGeom>
        </p:spPr>
        <p:txBody>
          <a:bodyPr lIns="0" tIns="0" rIns="0" bIns="0" rtlCol="0" anchor="t">
            <a:spAutoFit/>
          </a:bodyPr>
          <a:lstStyle/>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01</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02</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03</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04</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05</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06</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07</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08</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09</a:t>
            </a:r>
          </a:p>
        </p:txBody>
      </p:sp>
      <p:sp>
        <p:nvSpPr>
          <p:cNvPr id="4" name="AutoShape 4"/>
          <p:cNvSpPr/>
          <p:nvPr/>
        </p:nvSpPr>
        <p:spPr>
          <a:xfrm flipH="1" flipV="1">
            <a:off x="304800" y="285750"/>
            <a:ext cx="0" cy="9715500"/>
          </a:xfrm>
          <a:prstGeom prst="line">
            <a:avLst/>
          </a:prstGeom>
          <a:ln w="4762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1" name="Group 11"/>
          <p:cNvGrpSpPr/>
          <p:nvPr/>
        </p:nvGrpSpPr>
        <p:grpSpPr>
          <a:xfrm>
            <a:off x="1180637" y="4797282"/>
            <a:ext cx="3702117" cy="692435"/>
            <a:chOff x="0" y="0"/>
            <a:chExt cx="975043" cy="182370"/>
          </a:xfrm>
        </p:grpSpPr>
        <p:sp>
          <p:nvSpPr>
            <p:cNvPr id="12" name="Freeform 12"/>
            <p:cNvSpPr/>
            <p:nvPr/>
          </p:nvSpPr>
          <p:spPr>
            <a:xfrm>
              <a:off x="0" y="0"/>
              <a:ext cx="975043" cy="182370"/>
            </a:xfrm>
            <a:custGeom>
              <a:avLst/>
              <a:gdLst/>
              <a:ahLst/>
              <a:cxnLst/>
              <a:rect l="l" t="t" r="r" b="b"/>
              <a:pathLst>
                <a:path w="975043" h="182370">
                  <a:moveTo>
                    <a:pt x="91185" y="0"/>
                  </a:moveTo>
                  <a:lnTo>
                    <a:pt x="883858" y="0"/>
                  </a:lnTo>
                  <a:cubicBezTo>
                    <a:pt x="908042" y="0"/>
                    <a:pt x="931235" y="9607"/>
                    <a:pt x="948336" y="26707"/>
                  </a:cubicBezTo>
                  <a:cubicBezTo>
                    <a:pt x="965436" y="43808"/>
                    <a:pt x="975043" y="67001"/>
                    <a:pt x="975043" y="91185"/>
                  </a:cubicBezTo>
                  <a:lnTo>
                    <a:pt x="975043" y="91185"/>
                  </a:lnTo>
                  <a:cubicBezTo>
                    <a:pt x="975043" y="115369"/>
                    <a:pt x="965436" y="138562"/>
                    <a:pt x="948336" y="155662"/>
                  </a:cubicBezTo>
                  <a:cubicBezTo>
                    <a:pt x="931235" y="172763"/>
                    <a:pt x="908042" y="182370"/>
                    <a:pt x="883858" y="182370"/>
                  </a:cubicBezTo>
                  <a:lnTo>
                    <a:pt x="91185" y="182370"/>
                  </a:lnTo>
                  <a:cubicBezTo>
                    <a:pt x="67001" y="182370"/>
                    <a:pt x="43808" y="172763"/>
                    <a:pt x="26707" y="155662"/>
                  </a:cubicBezTo>
                  <a:cubicBezTo>
                    <a:pt x="9607" y="138562"/>
                    <a:pt x="0" y="115369"/>
                    <a:pt x="0" y="91185"/>
                  </a:cubicBezTo>
                  <a:lnTo>
                    <a:pt x="0" y="91185"/>
                  </a:lnTo>
                  <a:cubicBezTo>
                    <a:pt x="0" y="67001"/>
                    <a:pt x="9607" y="43808"/>
                    <a:pt x="26707" y="26707"/>
                  </a:cubicBezTo>
                  <a:cubicBezTo>
                    <a:pt x="43808" y="9607"/>
                    <a:pt x="67001" y="0"/>
                    <a:pt x="91185"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3" name="TextBox 13"/>
            <p:cNvSpPr txBox="1"/>
            <p:nvPr/>
          </p:nvSpPr>
          <p:spPr>
            <a:xfrm>
              <a:off x="0" y="-238125"/>
              <a:ext cx="975043" cy="42049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4" name="TextBox 14"/>
          <p:cNvSpPr txBox="1"/>
          <p:nvPr/>
        </p:nvSpPr>
        <p:spPr>
          <a:xfrm>
            <a:off x="1338991" y="4797282"/>
            <a:ext cx="3385408" cy="613373"/>
          </a:xfrm>
          <a:prstGeom prst="rect">
            <a:avLst/>
          </a:prstGeom>
        </p:spPr>
        <p:txBody>
          <a:bodyPr lIns="0" tIns="0" rIns="0" bIns="0" rtlCol="0" anchor="t">
            <a:spAutoFit/>
          </a:bodyPr>
          <a:lstStyle/>
          <a:p>
            <a:pPr algn="ctr">
              <a:lnSpc>
                <a:spcPts val="5179"/>
              </a:lnSpc>
              <a:spcBef>
                <a:spcPct val="0"/>
              </a:spcBef>
            </a:pPr>
            <a:r>
              <a:rPr lang="en-US" sz="3699" b="1">
                <a:solidFill>
                  <a:srgbClr val="F3F2F3"/>
                </a:solidFill>
                <a:latin typeface="Noto Sans JP Bold" panose="020B0200000000000000" pitchFamily="50" charset="-128"/>
                <a:ea typeface="Noto Sans JP Bold" panose="020B0200000000000000" pitchFamily="50" charset="-128"/>
                <a:cs typeface="UD角ゴ_スモール（N仕様） Bold"/>
                <a:sym typeface="UD角ゴ_スモール（N仕様） Bold"/>
              </a:rPr>
              <a:t>目　次</a:t>
            </a:r>
          </a:p>
        </p:txBody>
      </p:sp>
      <p:sp>
        <p:nvSpPr>
          <p:cNvPr id="16" name="フッター プレースホルダー 15">
            <a:extLst>
              <a:ext uri="{FF2B5EF4-FFF2-40B4-BE49-F238E27FC236}">
                <a16:creationId xmlns:a16="http://schemas.microsoft.com/office/drawing/2014/main" id="{6830D719-3035-FD58-C920-EC0905A4C00B}"/>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18" name="日付プレースホルダー 17">
            <a:extLst>
              <a:ext uri="{FF2B5EF4-FFF2-40B4-BE49-F238E27FC236}">
                <a16:creationId xmlns:a16="http://schemas.microsoft.com/office/drawing/2014/main" id="{122E873F-B777-E8DA-4FB5-035C144299A3}"/>
              </a:ext>
            </a:extLst>
          </p:cNvPr>
          <p:cNvSpPr>
            <a:spLocks noGrp="1"/>
          </p:cNvSpPr>
          <p:nvPr>
            <p:ph type="dt" sz="half" idx="10"/>
          </p:nvPr>
        </p:nvSpPr>
        <p:spPr/>
        <p:txBody>
          <a:bodyPr/>
          <a:lstStyle/>
          <a:p>
            <a:fld id="{F8186522-A610-4B61-A240-3A9A4F77AB1D}" type="datetime1">
              <a:rPr lang="ja-JP" altLang="en-US" smtClean="0"/>
              <a:t>2025/11/11</a:t>
            </a:fld>
            <a:endParaRPr lang="en-US"/>
          </a:p>
        </p:txBody>
      </p:sp>
      <p:sp>
        <p:nvSpPr>
          <p:cNvPr id="19" name="スライド番号プレースホルダー 18">
            <a:extLst>
              <a:ext uri="{FF2B5EF4-FFF2-40B4-BE49-F238E27FC236}">
                <a16:creationId xmlns:a16="http://schemas.microsoft.com/office/drawing/2014/main" id="{03147617-8524-0F63-1A08-D50089F10D0F}"/>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69250-2D7B-FE6F-6DAE-30BF69DB8DD0}"/>
            </a:ext>
          </a:extLst>
        </p:cNvPr>
        <p:cNvGrpSpPr/>
        <p:nvPr/>
      </p:nvGrpSpPr>
      <p:grpSpPr>
        <a:xfrm>
          <a:off x="0" y="0"/>
          <a:ext cx="0" cy="0"/>
          <a:chOff x="0" y="0"/>
          <a:chExt cx="0" cy="0"/>
        </a:xfrm>
      </p:grpSpPr>
      <p:sp>
        <p:nvSpPr>
          <p:cNvPr id="12" name="Freeform 29">
            <a:hlinkClick r:id="rId2"/>
            <a:extLst>
              <a:ext uri="{FF2B5EF4-FFF2-40B4-BE49-F238E27FC236}">
                <a16:creationId xmlns:a16="http://schemas.microsoft.com/office/drawing/2014/main" id="{79B337D8-E397-4B94-2493-A429C40D8FA1}"/>
              </a:ext>
            </a:extLst>
          </p:cNvPr>
          <p:cNvSpPr/>
          <p:nvPr/>
        </p:nvSpPr>
        <p:spPr>
          <a:xfrm>
            <a:off x="4322808" y="4253005"/>
            <a:ext cx="9642383" cy="2528441"/>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6" name="Freeform 19">
            <a:extLst>
              <a:ext uri="{FF2B5EF4-FFF2-40B4-BE49-F238E27FC236}">
                <a16:creationId xmlns:a16="http://schemas.microsoft.com/office/drawing/2014/main" id="{BB0DE9FC-07E5-C069-F52D-7AAF62342EAD}"/>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AA064D42-618F-82D4-3CB7-15895CA9E989}"/>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C615CC6E-F8A6-415B-CDF8-F67C83F6AF8A}"/>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61AF3946-DD96-B902-FFD6-DD3FA3A5F665}"/>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0B2302DF-DC4E-4851-9C3F-777E53EA747A}"/>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BE2ED00D-3667-686A-7A70-152C9E109F09}"/>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4AC69D73-84F1-F264-90ED-98916131BA1D}"/>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F77B7957-CDF6-F091-7166-9BCB5E63F553}"/>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2B8D888B-0AB2-898D-78AF-5B60517337F2}"/>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00F92D2D-000D-8D12-98B2-A40D43012C36}"/>
              </a:ext>
            </a:extLst>
          </p:cNvPr>
          <p:cNvSpPr txBox="1"/>
          <p:nvPr/>
        </p:nvSpPr>
        <p:spPr>
          <a:xfrm>
            <a:off x="3352800" y="1232365"/>
            <a:ext cx="8115300" cy="620747"/>
          </a:xfrm>
          <a:prstGeom prst="rect">
            <a:avLst/>
          </a:prstGeom>
        </p:spPr>
        <p:txBody>
          <a:bodyPr lIns="0" tIns="0" rIns="0" bIns="0" rtlCol="0" anchor="t">
            <a:spAutoFit/>
          </a:bodyPr>
          <a:lstStyle/>
          <a:p>
            <a:pPr>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全体動作・デモ紹介</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ED9EBBD0-F98D-CCD0-D415-49C5E4087C91}"/>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2AE681AB-9DE8-45BB-6135-D48932E897B6}"/>
              </a:ext>
            </a:extLst>
          </p:cNvPr>
          <p:cNvSpPr txBox="1"/>
          <p:nvPr/>
        </p:nvSpPr>
        <p:spPr>
          <a:xfrm>
            <a:off x="1892160" y="299789"/>
            <a:ext cx="1516766" cy="1647310"/>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4-3</a:t>
            </a:r>
          </a:p>
        </p:txBody>
      </p:sp>
      <p:sp>
        <p:nvSpPr>
          <p:cNvPr id="63" name="フッター プレースホルダー 62">
            <a:extLst>
              <a:ext uri="{FF2B5EF4-FFF2-40B4-BE49-F238E27FC236}">
                <a16:creationId xmlns:a16="http://schemas.microsoft.com/office/drawing/2014/main" id="{D1DF319D-1FC8-6014-8583-E5D3EBB4A617}"/>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A4EC1F6C-B3EE-A0A1-F523-5757FEA1AE29}"/>
              </a:ext>
            </a:extLst>
          </p:cNvPr>
          <p:cNvSpPr>
            <a:spLocks noGrp="1"/>
          </p:cNvSpPr>
          <p:nvPr>
            <p:ph type="sldNum" sz="quarter" idx="12"/>
          </p:nvPr>
        </p:nvSpPr>
        <p:spPr/>
        <p:txBody>
          <a:bodyPr/>
          <a:lstStyle/>
          <a:p>
            <a:fld id="{B6F15528-21DE-4FAA-801E-634DDDAF4B2B}" type="slidenum">
              <a:rPr lang="en-US" smtClean="0">
                <a:latin typeface="+mj-lt"/>
              </a:rPr>
              <a:pPr/>
              <a:t>20</a:t>
            </a:fld>
            <a:endParaRPr lang="en-US">
              <a:latin typeface="+mj-lt"/>
            </a:endParaRPr>
          </a:p>
        </p:txBody>
      </p:sp>
      <p:sp>
        <p:nvSpPr>
          <p:cNvPr id="65" name="日付プレースホルダー 64">
            <a:extLst>
              <a:ext uri="{FF2B5EF4-FFF2-40B4-BE49-F238E27FC236}">
                <a16:creationId xmlns:a16="http://schemas.microsoft.com/office/drawing/2014/main" id="{ABFE0212-D145-A250-B36C-2AC4EAEB27D9}"/>
              </a:ext>
            </a:extLst>
          </p:cNvPr>
          <p:cNvSpPr>
            <a:spLocks noGrp="1"/>
          </p:cNvSpPr>
          <p:nvPr>
            <p:ph type="dt" sz="half" idx="10"/>
          </p:nvPr>
        </p:nvSpPr>
        <p:spPr/>
        <p:txBody>
          <a:bodyPr/>
          <a:lstStyle/>
          <a:p>
            <a:fld id="{11C19129-602C-42A3-8674-00AA2956F541}"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3C4C3BAA-DDDC-0361-EA02-C59CCEBD2BE8}"/>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DB9A06D4-E6C2-6DE9-04BD-D5510B7D0501}"/>
              </a:ext>
            </a:extLst>
          </p:cNvPr>
          <p:cNvSpPr txBox="1"/>
          <p:nvPr/>
        </p:nvSpPr>
        <p:spPr>
          <a:xfrm>
            <a:off x="5565808" y="5339499"/>
            <a:ext cx="7156383" cy="530723"/>
          </a:xfrm>
          <a:prstGeom prst="rect">
            <a:avLst/>
          </a:prstGeom>
        </p:spPr>
        <p:txBody>
          <a:bodyPr wrap="square" lIns="0" tIns="0" rIns="0" bIns="0" rtlCol="0" anchor="t">
            <a:spAutoFit/>
          </a:bodyPr>
          <a:lstStyle/>
          <a:p>
            <a:pPr algn="ctr">
              <a:lnSpc>
                <a:spcPts val="3842"/>
              </a:lnSpc>
              <a:spcBef>
                <a:spcPct val="0"/>
              </a:spcBef>
            </a:pPr>
            <a:r>
              <a:rPr lang="ja-JP" altLang="en-US" sz="54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全体動作・デモ紹介</a:t>
            </a:r>
            <a:endParaRPr lang="en-US" altLang="ja-JP" sz="54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3600395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45A58-603E-13A9-40DB-485A7419A81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9298194-BCA3-D450-88A7-D918B8660805}"/>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C2BABAAB-D4B2-3D4B-5243-DD43B4F58BBD}"/>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E2201545-8F0C-A28A-E2E4-A8BDEDD5DBAA}"/>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5C5A09C1-0DCA-EBAE-F2B0-722083D456C7}"/>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F348DF19-EFD6-FFE8-50C9-F4906D96A4E7}"/>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08552823-2017-4829-009C-F90EF9A79501}"/>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7FFD2BB8-42CF-F9EF-58A5-BFAD7DEB7064}"/>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F4DAA08A-FB67-2BD9-D4DE-0F31661E5652}"/>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669CF547-7233-A7C4-1031-A882A4AFD32C}"/>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C0710CEE-854E-6D94-14B0-48CF3E6A6127}"/>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75D45282-4571-E0D1-6A71-B9C2A8B45BB1}"/>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0BF44CD6-3F7D-A49C-A4D7-2BF4DED7FD6D}"/>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15" name="Group 15">
            <a:extLst>
              <a:ext uri="{FF2B5EF4-FFF2-40B4-BE49-F238E27FC236}">
                <a16:creationId xmlns:a16="http://schemas.microsoft.com/office/drawing/2014/main" id="{40F50870-B41C-E89A-93C8-5534D7B15329}"/>
              </a:ext>
            </a:extLst>
          </p:cNvPr>
          <p:cNvGrpSpPr/>
          <p:nvPr/>
        </p:nvGrpSpPr>
        <p:grpSpPr>
          <a:xfrm>
            <a:off x="1365940" y="2940142"/>
            <a:ext cx="1691585" cy="1691585"/>
            <a:chOff x="0" y="0"/>
            <a:chExt cx="445520" cy="445520"/>
          </a:xfrm>
        </p:grpSpPr>
        <p:sp>
          <p:nvSpPr>
            <p:cNvPr id="16" name="Freeform 16">
              <a:extLst>
                <a:ext uri="{FF2B5EF4-FFF2-40B4-BE49-F238E27FC236}">
                  <a16:creationId xmlns:a16="http://schemas.microsoft.com/office/drawing/2014/main" id="{728E7A43-065F-4AE7-3923-A615D32BB4AC}"/>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7" name="TextBox 17">
              <a:extLst>
                <a:ext uri="{FF2B5EF4-FFF2-40B4-BE49-F238E27FC236}">
                  <a16:creationId xmlns:a16="http://schemas.microsoft.com/office/drawing/2014/main" id="{BA2E9340-8382-3ADD-909A-10C612A7B6A8}"/>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2210EC24-267A-5807-1F4D-776ADA272D11}"/>
              </a:ext>
            </a:extLst>
          </p:cNvPr>
          <p:cNvSpPr txBox="1"/>
          <p:nvPr/>
        </p:nvSpPr>
        <p:spPr>
          <a:xfrm>
            <a:off x="3096086" y="1174265"/>
            <a:ext cx="8115300" cy="940963"/>
          </a:xfrm>
          <a:prstGeom prst="rect">
            <a:avLst/>
          </a:prstGeom>
        </p:spPr>
        <p:txBody>
          <a:bodyPr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工夫点・改善点</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0B1D1DAC-EA6D-1EF8-1F07-A72A6A4B89BC}"/>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05</a:t>
            </a:r>
          </a:p>
        </p:txBody>
      </p:sp>
      <p:sp>
        <p:nvSpPr>
          <p:cNvPr id="22" name="TextBox 22">
            <a:extLst>
              <a:ext uri="{FF2B5EF4-FFF2-40B4-BE49-F238E27FC236}">
                <a16:creationId xmlns:a16="http://schemas.microsoft.com/office/drawing/2014/main" id="{A237E842-C778-8989-01F6-DACC7E49804E}"/>
              </a:ext>
            </a:extLst>
          </p:cNvPr>
          <p:cNvSpPr txBox="1"/>
          <p:nvPr/>
        </p:nvSpPr>
        <p:spPr>
          <a:xfrm>
            <a:off x="3404765" y="2903370"/>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工夫点</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3" name="TextBox 23">
            <a:extLst>
              <a:ext uri="{FF2B5EF4-FFF2-40B4-BE49-F238E27FC236}">
                <a16:creationId xmlns:a16="http://schemas.microsoft.com/office/drawing/2014/main" id="{1EC07CD0-54B6-9C97-0696-6557587C49EC}"/>
              </a:ext>
            </a:extLst>
          </p:cNvPr>
          <p:cNvSpPr txBox="1"/>
          <p:nvPr/>
        </p:nvSpPr>
        <p:spPr>
          <a:xfrm>
            <a:off x="3404765" y="3665387"/>
            <a:ext cx="13854535" cy="429733"/>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機能系、表示系の工夫点について説明</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4" name="TextBox 24">
            <a:extLst>
              <a:ext uri="{FF2B5EF4-FFF2-40B4-BE49-F238E27FC236}">
                <a16:creationId xmlns:a16="http://schemas.microsoft.com/office/drawing/2014/main" id="{633E15C7-EACF-7DAC-FE36-F24309A8FA0A}"/>
              </a:ext>
            </a:extLst>
          </p:cNvPr>
          <p:cNvSpPr txBox="1"/>
          <p:nvPr/>
        </p:nvSpPr>
        <p:spPr>
          <a:xfrm>
            <a:off x="3404765" y="5216657"/>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改善点</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5" name="TextBox 25">
            <a:extLst>
              <a:ext uri="{FF2B5EF4-FFF2-40B4-BE49-F238E27FC236}">
                <a16:creationId xmlns:a16="http://schemas.microsoft.com/office/drawing/2014/main" id="{75621948-59AA-48F6-57E6-4445795B7B5A}"/>
              </a:ext>
            </a:extLst>
          </p:cNvPr>
          <p:cNvSpPr txBox="1"/>
          <p:nvPr/>
        </p:nvSpPr>
        <p:spPr>
          <a:xfrm>
            <a:off x="3404765" y="5978673"/>
            <a:ext cx="13854535" cy="429733"/>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現在の課題点と、それに対する改善点の説明</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6" name="TextBox 26">
            <a:extLst>
              <a:ext uri="{FF2B5EF4-FFF2-40B4-BE49-F238E27FC236}">
                <a16:creationId xmlns:a16="http://schemas.microsoft.com/office/drawing/2014/main" id="{5B11F036-6D9F-3F12-6382-2BDF09A7D9BC}"/>
              </a:ext>
            </a:extLst>
          </p:cNvPr>
          <p:cNvSpPr txBox="1"/>
          <p:nvPr/>
        </p:nvSpPr>
        <p:spPr>
          <a:xfrm>
            <a:off x="3404764" y="7529943"/>
            <a:ext cx="10539835"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コード設計と管理</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7" name="TextBox 27">
            <a:extLst>
              <a:ext uri="{FF2B5EF4-FFF2-40B4-BE49-F238E27FC236}">
                <a16:creationId xmlns:a16="http://schemas.microsoft.com/office/drawing/2014/main" id="{F9CAD855-1D62-7407-3B67-9921971F5BCD}"/>
              </a:ext>
            </a:extLst>
          </p:cNvPr>
          <p:cNvSpPr txBox="1"/>
          <p:nvPr/>
        </p:nvSpPr>
        <p:spPr>
          <a:xfrm>
            <a:off x="3404765" y="8291960"/>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コメント説明の詳細さなどの工夫点</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共通処理の分離や関数管理などの改善点</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29" name="Group 29">
            <a:extLst>
              <a:ext uri="{FF2B5EF4-FFF2-40B4-BE49-F238E27FC236}">
                <a16:creationId xmlns:a16="http://schemas.microsoft.com/office/drawing/2014/main" id="{506A1E72-54FF-E18C-796D-F47E387B476B}"/>
              </a:ext>
            </a:extLst>
          </p:cNvPr>
          <p:cNvGrpSpPr/>
          <p:nvPr/>
        </p:nvGrpSpPr>
        <p:grpSpPr>
          <a:xfrm>
            <a:off x="1365940" y="5253428"/>
            <a:ext cx="1691585" cy="1691585"/>
            <a:chOff x="0" y="0"/>
            <a:chExt cx="445520" cy="445520"/>
          </a:xfrm>
        </p:grpSpPr>
        <p:sp>
          <p:nvSpPr>
            <p:cNvPr id="30" name="Freeform 30">
              <a:extLst>
                <a:ext uri="{FF2B5EF4-FFF2-40B4-BE49-F238E27FC236}">
                  <a16:creationId xmlns:a16="http://schemas.microsoft.com/office/drawing/2014/main" id="{FEB29422-0964-4E42-4E8D-21DCC0BF839C}"/>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1" name="TextBox 31">
              <a:extLst>
                <a:ext uri="{FF2B5EF4-FFF2-40B4-BE49-F238E27FC236}">
                  <a16:creationId xmlns:a16="http://schemas.microsoft.com/office/drawing/2014/main" id="{25853501-CF08-02B4-6907-FD333FEDE4BD}"/>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34" name="Group 34">
            <a:extLst>
              <a:ext uri="{FF2B5EF4-FFF2-40B4-BE49-F238E27FC236}">
                <a16:creationId xmlns:a16="http://schemas.microsoft.com/office/drawing/2014/main" id="{C449FCFF-8A6A-06BB-CF4F-64A8D3D1B9D6}"/>
              </a:ext>
            </a:extLst>
          </p:cNvPr>
          <p:cNvGrpSpPr/>
          <p:nvPr/>
        </p:nvGrpSpPr>
        <p:grpSpPr>
          <a:xfrm>
            <a:off x="1365940" y="7566715"/>
            <a:ext cx="1691585" cy="1691585"/>
            <a:chOff x="0" y="0"/>
            <a:chExt cx="445520" cy="445520"/>
          </a:xfrm>
        </p:grpSpPr>
        <p:sp>
          <p:nvSpPr>
            <p:cNvPr id="35" name="Freeform 35">
              <a:extLst>
                <a:ext uri="{FF2B5EF4-FFF2-40B4-BE49-F238E27FC236}">
                  <a16:creationId xmlns:a16="http://schemas.microsoft.com/office/drawing/2014/main" id="{CB35B8BF-95D7-EBC2-6D69-83DF65E4865C}"/>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6" name="TextBox 36">
              <a:extLst>
                <a:ext uri="{FF2B5EF4-FFF2-40B4-BE49-F238E27FC236}">
                  <a16:creationId xmlns:a16="http://schemas.microsoft.com/office/drawing/2014/main" id="{F27D079B-72C6-B799-4A08-DD7E6492EC7E}"/>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9" name="フッター プレースホルダー 38">
            <a:extLst>
              <a:ext uri="{FF2B5EF4-FFF2-40B4-BE49-F238E27FC236}">
                <a16:creationId xmlns:a16="http://schemas.microsoft.com/office/drawing/2014/main" id="{49D7FB81-0DFF-F22A-CAE6-D034601F443B}"/>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3D27C8DD-217B-9B5D-BD2F-6C06453F89FF}"/>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267148A7-311D-D2A4-420E-401B719AC32A}"/>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B371287B-0734-8FF3-694F-59631930F140}"/>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20321A42-E33F-23FB-77E2-E1F1282E045C}"/>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8CCB0E29-CEB0-FAC1-7B65-43CC02ECDE37}"/>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404C7913-48CE-3DAD-8CCD-1D34347857B6}"/>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4D4454AA-B93E-AB0F-A1B3-15BBA8277038}"/>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06E1F651-2359-D7F2-4727-805F8711AB7D}"/>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10CD5996-A431-79D1-174C-DEDC2AC7094D}"/>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20" name="日付プレースホルダー 19">
            <a:extLst>
              <a:ext uri="{FF2B5EF4-FFF2-40B4-BE49-F238E27FC236}">
                <a16:creationId xmlns:a16="http://schemas.microsoft.com/office/drawing/2014/main" id="{5510A1E3-E2F8-8E4C-B0BF-31BC3CC7533A}"/>
              </a:ext>
            </a:extLst>
          </p:cNvPr>
          <p:cNvSpPr>
            <a:spLocks noGrp="1"/>
          </p:cNvSpPr>
          <p:nvPr>
            <p:ph type="dt" sz="half" idx="10"/>
          </p:nvPr>
        </p:nvSpPr>
        <p:spPr/>
        <p:txBody>
          <a:bodyPr/>
          <a:lstStyle/>
          <a:p>
            <a:fld id="{F64571AA-FD64-420F-8609-0DDA7A54E139}" type="datetime1">
              <a:rPr lang="ja-JP" altLang="en-US" smtClean="0"/>
              <a:t>2025/11/11</a:t>
            </a:fld>
            <a:endParaRPr lang="en-US"/>
          </a:p>
        </p:txBody>
      </p:sp>
      <p:sp>
        <p:nvSpPr>
          <p:cNvPr id="41" name="スライド番号プレースホルダー 40">
            <a:extLst>
              <a:ext uri="{FF2B5EF4-FFF2-40B4-BE49-F238E27FC236}">
                <a16:creationId xmlns:a16="http://schemas.microsoft.com/office/drawing/2014/main" id="{710FD884-105E-61BC-47A6-C99448C512D9}"/>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38" name="図 37">
            <a:extLst>
              <a:ext uri="{FF2B5EF4-FFF2-40B4-BE49-F238E27FC236}">
                <a16:creationId xmlns:a16="http://schemas.microsoft.com/office/drawing/2014/main" id="{5F805D1B-2208-6F78-660E-F8F272BCEC77}"/>
              </a:ext>
            </a:extLst>
          </p:cNvPr>
          <p:cNvPicPr>
            <a:picLocks noChangeAspect="1"/>
          </p:cNvPicPr>
          <p:nvPr/>
        </p:nvPicPr>
        <p:blipFill>
          <a:blip r:embed="rId2"/>
          <a:stretch>
            <a:fillRect/>
          </a:stretch>
        </p:blipFill>
        <p:spPr>
          <a:xfrm>
            <a:off x="1627914" y="7840209"/>
            <a:ext cx="1127132" cy="1127132"/>
          </a:xfrm>
          <a:prstGeom prst="rect">
            <a:avLst/>
          </a:prstGeom>
        </p:spPr>
      </p:pic>
      <p:pic>
        <p:nvPicPr>
          <p:cNvPr id="42" name="図 41">
            <a:extLst>
              <a:ext uri="{FF2B5EF4-FFF2-40B4-BE49-F238E27FC236}">
                <a16:creationId xmlns:a16="http://schemas.microsoft.com/office/drawing/2014/main" id="{EB751922-7669-B12B-AC19-20F5678EF5F4}"/>
              </a:ext>
            </a:extLst>
          </p:cNvPr>
          <p:cNvPicPr>
            <a:picLocks noChangeAspect="1"/>
          </p:cNvPicPr>
          <p:nvPr/>
        </p:nvPicPr>
        <p:blipFill>
          <a:blip r:embed="rId3"/>
          <a:stretch>
            <a:fillRect/>
          </a:stretch>
        </p:blipFill>
        <p:spPr>
          <a:xfrm>
            <a:off x="1653794" y="5532568"/>
            <a:ext cx="1115876" cy="1115876"/>
          </a:xfrm>
          <a:prstGeom prst="rect">
            <a:avLst/>
          </a:prstGeom>
        </p:spPr>
      </p:pic>
      <p:pic>
        <p:nvPicPr>
          <p:cNvPr id="44" name="図 43">
            <a:extLst>
              <a:ext uri="{FF2B5EF4-FFF2-40B4-BE49-F238E27FC236}">
                <a16:creationId xmlns:a16="http://schemas.microsoft.com/office/drawing/2014/main" id="{320E7F58-8632-620E-F02E-5DD7EAB0B6F3}"/>
              </a:ext>
            </a:extLst>
          </p:cNvPr>
          <p:cNvPicPr>
            <a:picLocks noChangeAspect="1"/>
          </p:cNvPicPr>
          <p:nvPr/>
        </p:nvPicPr>
        <p:blipFill>
          <a:blip r:embed="rId3"/>
          <a:stretch>
            <a:fillRect/>
          </a:stretch>
        </p:blipFill>
        <p:spPr>
          <a:xfrm>
            <a:off x="1653794" y="3233420"/>
            <a:ext cx="1115876" cy="1115876"/>
          </a:xfrm>
          <a:prstGeom prst="rect">
            <a:avLst/>
          </a:prstGeom>
        </p:spPr>
      </p:pic>
    </p:spTree>
    <p:extLst>
      <p:ext uri="{BB962C8B-B14F-4D97-AF65-F5344CB8AC3E}">
        <p14:creationId xmlns:p14="http://schemas.microsoft.com/office/powerpoint/2010/main" val="193172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063EF-0435-A951-D32E-1D2BC22156B1}"/>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AAE3825A-5EF9-EAD2-AB20-227192C36A2C}"/>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3972F763-BCDD-C760-E567-0B04D3D63102}"/>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33F7969D-D4AA-7BFD-F678-65EE6A4E7D6F}"/>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A7C8E5B8-4B2B-0D47-85BD-5B3994E4E99D}"/>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A069544D-42FC-FFB9-2AB5-172C0715B348}"/>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DBB6E805-9932-28CF-0D93-A7312C7A58FA}"/>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471404BE-6990-AA16-D061-064716B2F5E0}"/>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1B3E4C74-C1E7-09FD-C2D1-E3DF3840E485}"/>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C26192A7-B42A-17D9-7A0A-1FE971448CD4}"/>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C09CCDED-295E-F671-9D25-ECC438AEBE14}"/>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工夫点</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A3799B88-17B7-92BC-B638-684587709112}"/>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67525014-8F81-849A-7B67-577678635166}"/>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5-1</a:t>
            </a:r>
          </a:p>
        </p:txBody>
      </p:sp>
      <p:sp>
        <p:nvSpPr>
          <p:cNvPr id="63" name="フッター プレースホルダー 62">
            <a:extLst>
              <a:ext uri="{FF2B5EF4-FFF2-40B4-BE49-F238E27FC236}">
                <a16:creationId xmlns:a16="http://schemas.microsoft.com/office/drawing/2014/main" id="{0907D8C6-56B7-9238-2FFC-5023824BD598}"/>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5040DB59-1FEE-147B-1CED-49823A308B67}"/>
              </a:ext>
            </a:extLst>
          </p:cNvPr>
          <p:cNvSpPr>
            <a:spLocks noGrp="1"/>
          </p:cNvSpPr>
          <p:nvPr>
            <p:ph type="sldNum" sz="quarter" idx="12"/>
          </p:nvPr>
        </p:nvSpPr>
        <p:spPr/>
        <p:txBody>
          <a:bodyPr/>
          <a:lstStyle/>
          <a:p>
            <a:fld id="{B6F15528-21DE-4FAA-801E-634DDDAF4B2B}" type="slidenum">
              <a:rPr lang="en-US" smtClean="0">
                <a:latin typeface="+mj-lt"/>
              </a:rPr>
              <a:pPr/>
              <a:t>22</a:t>
            </a:fld>
            <a:endParaRPr lang="en-US">
              <a:latin typeface="+mj-lt"/>
            </a:endParaRPr>
          </a:p>
        </p:txBody>
      </p:sp>
      <p:sp>
        <p:nvSpPr>
          <p:cNvPr id="65" name="日付プレースホルダー 64">
            <a:extLst>
              <a:ext uri="{FF2B5EF4-FFF2-40B4-BE49-F238E27FC236}">
                <a16:creationId xmlns:a16="http://schemas.microsoft.com/office/drawing/2014/main" id="{D8C5AF1F-0967-2968-9DF1-0F9B6BE5FB0D}"/>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sp>
        <p:nvSpPr>
          <p:cNvPr id="89" name="TextBox 25">
            <a:extLst>
              <a:ext uri="{FF2B5EF4-FFF2-40B4-BE49-F238E27FC236}">
                <a16:creationId xmlns:a16="http://schemas.microsoft.com/office/drawing/2014/main" id="{DB24EF14-334F-62B6-6079-371419CDA8CC}"/>
              </a:ext>
            </a:extLst>
          </p:cNvPr>
          <p:cNvSpPr txBox="1"/>
          <p:nvPr/>
        </p:nvSpPr>
        <p:spPr>
          <a:xfrm>
            <a:off x="1944025" y="2467734"/>
            <a:ext cx="4976618"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返信機能の非同期処理化</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 name="TextBox 25">
            <a:extLst>
              <a:ext uri="{FF2B5EF4-FFF2-40B4-BE49-F238E27FC236}">
                <a16:creationId xmlns:a16="http://schemas.microsoft.com/office/drawing/2014/main" id="{DCDEC6BB-3409-2A91-B493-CB4A882B094E}"/>
              </a:ext>
            </a:extLst>
          </p:cNvPr>
          <p:cNvSpPr txBox="1"/>
          <p:nvPr/>
        </p:nvSpPr>
        <p:spPr>
          <a:xfrm>
            <a:off x="1567612" y="6075366"/>
            <a:ext cx="5916103"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非同期処理をまとめて効率化</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5" name="TextBox 26">
            <a:extLst>
              <a:ext uri="{FF2B5EF4-FFF2-40B4-BE49-F238E27FC236}">
                <a16:creationId xmlns:a16="http://schemas.microsoft.com/office/drawing/2014/main" id="{F969AD84-F200-F789-33BC-78DC7AB3A74F}"/>
              </a:ext>
            </a:extLst>
          </p:cNvPr>
          <p:cNvSpPr txBox="1"/>
          <p:nvPr/>
        </p:nvSpPr>
        <p:spPr>
          <a:xfrm>
            <a:off x="1473239" y="3314328"/>
            <a:ext cx="6208579" cy="1792478"/>
          </a:xfrm>
          <a:prstGeom prst="rect">
            <a:avLst/>
          </a:prstGeom>
        </p:spPr>
        <p:txBody>
          <a:bodyPr wrap="square" lIns="0" tIns="0" rIns="0" bIns="0" rtlCol="0" anchor="t">
            <a:spAutoFit/>
          </a:bodyPr>
          <a:lstStyle/>
          <a:p>
            <a:pPr algn="ctr">
              <a:lnSpc>
                <a:spcPct val="150000"/>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画面の再読み込みなしで情報を更新できる</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ct val="150000"/>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ct val="150000"/>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・再読み込み不要で操作がスムーズに</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ct val="150000"/>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・情報更新時にスクロール位置が維持される</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 name="TextBox 26">
            <a:extLst>
              <a:ext uri="{FF2B5EF4-FFF2-40B4-BE49-F238E27FC236}">
                <a16:creationId xmlns:a16="http://schemas.microsoft.com/office/drawing/2014/main" id="{45BEE6DE-A1B1-9C22-3F96-7EE58F940BCD}"/>
              </a:ext>
            </a:extLst>
          </p:cNvPr>
          <p:cNvSpPr txBox="1"/>
          <p:nvPr/>
        </p:nvSpPr>
        <p:spPr>
          <a:xfrm>
            <a:off x="1421373" y="6787654"/>
            <a:ext cx="6208579" cy="2254143"/>
          </a:xfrm>
          <a:prstGeom prst="rect">
            <a:avLst/>
          </a:prstGeom>
        </p:spPr>
        <p:txBody>
          <a:bodyPr wrap="square" lIns="0" tIns="0" rIns="0" bIns="0" rtlCol="0" anchor="t">
            <a:spAutoFit/>
          </a:bodyPr>
          <a:lstStyle/>
          <a:p>
            <a:pPr algn="ctr">
              <a:lnSpc>
                <a:spcPct val="150000"/>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すべての通信処理を</a:t>
            </a:r>
            <a:r>
              <a:rPr lang="en-US" altLang="ja-JP" sz="2000" b="1" spc="41" err="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api.php</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に統合</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ct val="150000"/>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ct val="150000"/>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・修正箇所が明確</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ct val="150000"/>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・同じコードの重複処理がなくなる</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ct val="150000"/>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・新しい機能の追加がしやすい</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 name="正方形/長方形 7">
            <a:extLst>
              <a:ext uri="{FF2B5EF4-FFF2-40B4-BE49-F238E27FC236}">
                <a16:creationId xmlns:a16="http://schemas.microsoft.com/office/drawing/2014/main" id="{03ECA729-0155-F154-7BBD-7E0E91808C58}"/>
              </a:ext>
            </a:extLst>
          </p:cNvPr>
          <p:cNvSpPr/>
          <p:nvPr/>
        </p:nvSpPr>
        <p:spPr>
          <a:xfrm>
            <a:off x="1892160" y="3109590"/>
            <a:ext cx="5499240" cy="243074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5FD789FC-A308-BA6B-B55C-44BACC39A161}"/>
              </a:ext>
            </a:extLst>
          </p:cNvPr>
          <p:cNvSpPr/>
          <p:nvPr/>
        </p:nvSpPr>
        <p:spPr>
          <a:xfrm>
            <a:off x="1892160" y="6715167"/>
            <a:ext cx="5499240" cy="243074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9" name="TextBox 25">
            <a:extLst>
              <a:ext uri="{FF2B5EF4-FFF2-40B4-BE49-F238E27FC236}">
                <a16:creationId xmlns:a16="http://schemas.microsoft.com/office/drawing/2014/main" id="{64B16F3C-F01B-6B7C-494B-862C12027FEF}"/>
              </a:ext>
            </a:extLst>
          </p:cNvPr>
          <p:cNvSpPr txBox="1"/>
          <p:nvPr/>
        </p:nvSpPr>
        <p:spPr>
          <a:xfrm>
            <a:off x="10130961" y="2441593"/>
            <a:ext cx="6732423"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ページング・ソート機能の実装</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0" name="TextBox 25">
            <a:extLst>
              <a:ext uri="{FF2B5EF4-FFF2-40B4-BE49-F238E27FC236}">
                <a16:creationId xmlns:a16="http://schemas.microsoft.com/office/drawing/2014/main" id="{FB25E809-E720-CEAF-CF13-16C3D3438544}"/>
              </a:ext>
            </a:extLst>
          </p:cNvPr>
          <p:cNvSpPr txBox="1"/>
          <p:nvPr/>
        </p:nvSpPr>
        <p:spPr>
          <a:xfrm>
            <a:off x="10731259" y="6285937"/>
            <a:ext cx="5120642"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直感的な操作のしやすさを意識</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1" name="TextBox 26">
            <a:extLst>
              <a:ext uri="{FF2B5EF4-FFF2-40B4-BE49-F238E27FC236}">
                <a16:creationId xmlns:a16="http://schemas.microsoft.com/office/drawing/2014/main" id="{E1D8CEC3-C0C1-1465-8166-9989C6FC3F21}"/>
              </a:ext>
            </a:extLst>
          </p:cNvPr>
          <p:cNvSpPr txBox="1"/>
          <p:nvPr/>
        </p:nvSpPr>
        <p:spPr>
          <a:xfrm>
            <a:off x="10444749" y="3406926"/>
            <a:ext cx="6208579" cy="1477328"/>
          </a:xfrm>
          <a:prstGeom prst="rect">
            <a:avLst/>
          </a:prstGeom>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件数が増えても見やすい構造</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ページあたり</a:t>
            </a: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10</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件表示</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SQL</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a:t>
            </a: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LIMIT</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で必要な範囲だけ取得、最適化</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2" name="TextBox 26">
            <a:extLst>
              <a:ext uri="{FF2B5EF4-FFF2-40B4-BE49-F238E27FC236}">
                <a16:creationId xmlns:a16="http://schemas.microsoft.com/office/drawing/2014/main" id="{0B897879-76D2-2D96-23BB-F584573D3662}"/>
              </a:ext>
            </a:extLst>
          </p:cNvPr>
          <p:cNvSpPr txBox="1"/>
          <p:nvPr/>
        </p:nvSpPr>
        <p:spPr>
          <a:xfrm>
            <a:off x="10187290" y="7476451"/>
            <a:ext cx="6208579" cy="1107996"/>
          </a:xfrm>
          <a:prstGeom prst="rect">
            <a:avLst/>
          </a:prstGeom>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ボタン押下時に文言を変更</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一目で何の操作ができるかが分かる</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3" name="正方形/長方形 32">
            <a:extLst>
              <a:ext uri="{FF2B5EF4-FFF2-40B4-BE49-F238E27FC236}">
                <a16:creationId xmlns:a16="http://schemas.microsoft.com/office/drawing/2014/main" id="{36E6577B-DA52-620B-CAD9-D3EBDE463BBC}"/>
              </a:ext>
            </a:extLst>
          </p:cNvPr>
          <p:cNvSpPr/>
          <p:nvPr/>
        </p:nvSpPr>
        <p:spPr>
          <a:xfrm>
            <a:off x="11008864" y="3222127"/>
            <a:ext cx="4976618" cy="70373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66516637-27F2-46EC-AEC1-E1035F4D4EFD}"/>
              </a:ext>
            </a:extLst>
          </p:cNvPr>
          <p:cNvSpPr/>
          <p:nvPr/>
        </p:nvSpPr>
        <p:spPr>
          <a:xfrm>
            <a:off x="10235594" y="4059846"/>
            <a:ext cx="6732423" cy="1107993"/>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D05640F6-62F8-7B98-E0C3-81318F5980A8}"/>
              </a:ext>
            </a:extLst>
          </p:cNvPr>
          <p:cNvSpPr/>
          <p:nvPr/>
        </p:nvSpPr>
        <p:spPr>
          <a:xfrm>
            <a:off x="10731259" y="7325632"/>
            <a:ext cx="5141962" cy="601229"/>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85C6CFC9-6A3D-2458-169B-D7BD8C2195C4}"/>
              </a:ext>
            </a:extLst>
          </p:cNvPr>
          <p:cNvSpPr/>
          <p:nvPr/>
        </p:nvSpPr>
        <p:spPr>
          <a:xfrm>
            <a:off x="10332487" y="8134037"/>
            <a:ext cx="6208579" cy="622419"/>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517133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F4C35-1510-CBAD-7ADA-832A34E9F5F9}"/>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45906E77-C931-A521-6372-F090957D979B}"/>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8E3FFD68-A907-7702-DDBC-500C4016C337}"/>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B1A26EA6-A83F-1FE6-A125-9F4D1B638962}"/>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FA58B7DE-6D00-AA94-6E79-BB2F46AF0CEC}"/>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B71818C6-297B-6E17-268C-2E33FD6E01E5}"/>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F3D168DE-B2F5-D430-6BE7-FBD74372680D}"/>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874965D3-F139-FFEC-C503-77DEBF95DB24}"/>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92F63173-4F64-B606-2184-215BC7263ABC}"/>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1BD176D3-BE3A-4332-B6B5-FA8E029581E8}"/>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BA521A22-88AA-809E-B615-45319961211C}"/>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改善点</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0E903C21-B091-EFD6-C329-D872EB41B3C2}"/>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1CC7FD7B-52F8-87F9-4622-D68CB1A739B5}"/>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5-2</a:t>
            </a:r>
          </a:p>
        </p:txBody>
      </p:sp>
      <p:sp>
        <p:nvSpPr>
          <p:cNvPr id="63" name="フッター プレースホルダー 62">
            <a:extLst>
              <a:ext uri="{FF2B5EF4-FFF2-40B4-BE49-F238E27FC236}">
                <a16:creationId xmlns:a16="http://schemas.microsoft.com/office/drawing/2014/main" id="{025950A5-6C02-A9FC-17CB-DA92B36A70C3}"/>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F509F212-8D96-761F-C557-4AD47288CEA7}"/>
              </a:ext>
            </a:extLst>
          </p:cNvPr>
          <p:cNvSpPr>
            <a:spLocks noGrp="1"/>
          </p:cNvSpPr>
          <p:nvPr>
            <p:ph type="sldNum" sz="quarter" idx="12"/>
          </p:nvPr>
        </p:nvSpPr>
        <p:spPr/>
        <p:txBody>
          <a:bodyPr/>
          <a:lstStyle/>
          <a:p>
            <a:fld id="{B6F15528-21DE-4FAA-801E-634DDDAF4B2B}" type="slidenum">
              <a:rPr lang="en-US" smtClean="0">
                <a:latin typeface="+mj-lt"/>
              </a:rPr>
              <a:pPr/>
              <a:t>23</a:t>
            </a:fld>
            <a:endParaRPr lang="en-US">
              <a:latin typeface="+mj-lt"/>
            </a:endParaRPr>
          </a:p>
        </p:txBody>
      </p:sp>
      <p:sp>
        <p:nvSpPr>
          <p:cNvPr id="65" name="日付プレースホルダー 64">
            <a:extLst>
              <a:ext uri="{FF2B5EF4-FFF2-40B4-BE49-F238E27FC236}">
                <a16:creationId xmlns:a16="http://schemas.microsoft.com/office/drawing/2014/main" id="{541EE347-73B1-EE1B-7F30-E0FFF0388325}"/>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sp>
        <p:nvSpPr>
          <p:cNvPr id="3" name="TextBox 25">
            <a:extLst>
              <a:ext uri="{FF2B5EF4-FFF2-40B4-BE49-F238E27FC236}">
                <a16:creationId xmlns:a16="http://schemas.microsoft.com/office/drawing/2014/main" id="{E60AA9CD-8B52-4608-15F9-D0A4A09730E4}"/>
              </a:ext>
            </a:extLst>
          </p:cNvPr>
          <p:cNvSpPr txBox="1"/>
          <p:nvPr/>
        </p:nvSpPr>
        <p:spPr>
          <a:xfrm>
            <a:off x="11165566" y="2332809"/>
            <a:ext cx="5120642"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情報の見分けづらさ</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 name="TextBox 25">
            <a:extLst>
              <a:ext uri="{FF2B5EF4-FFF2-40B4-BE49-F238E27FC236}">
                <a16:creationId xmlns:a16="http://schemas.microsoft.com/office/drawing/2014/main" id="{7C52A6DD-BA82-1DD7-AD8E-1E4653F36875}"/>
              </a:ext>
            </a:extLst>
          </p:cNvPr>
          <p:cNvSpPr txBox="1"/>
          <p:nvPr/>
        </p:nvSpPr>
        <p:spPr>
          <a:xfrm>
            <a:off x="11165566" y="6371844"/>
            <a:ext cx="5120642"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情報の見つけづらさ</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8" name="TextBox 26">
            <a:extLst>
              <a:ext uri="{FF2B5EF4-FFF2-40B4-BE49-F238E27FC236}">
                <a16:creationId xmlns:a16="http://schemas.microsoft.com/office/drawing/2014/main" id="{C574AEF4-C86D-11B7-1B58-B3AD93F79EE0}"/>
              </a:ext>
            </a:extLst>
          </p:cNvPr>
          <p:cNvSpPr txBox="1"/>
          <p:nvPr/>
        </p:nvSpPr>
        <p:spPr>
          <a:xfrm>
            <a:off x="10062463" y="3075866"/>
            <a:ext cx="7296016" cy="738664"/>
          </a:xfrm>
          <a:prstGeom prst="rect">
            <a:avLst/>
          </a:prstGeom>
          <a:ln w="38100">
            <a:solidFill>
              <a:srgbClr val="044454"/>
            </a:solidFill>
          </a:ln>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スレッドのタイトル・内容・返信欄</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それぞれの枠が似て区別がつきにくい</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9" name="TextBox 26">
            <a:extLst>
              <a:ext uri="{FF2B5EF4-FFF2-40B4-BE49-F238E27FC236}">
                <a16:creationId xmlns:a16="http://schemas.microsoft.com/office/drawing/2014/main" id="{3E31D027-F7E4-2CF4-BF82-A85AF75C3BCF}"/>
              </a:ext>
            </a:extLst>
          </p:cNvPr>
          <p:cNvSpPr txBox="1"/>
          <p:nvPr/>
        </p:nvSpPr>
        <p:spPr>
          <a:xfrm>
            <a:off x="9852310" y="6981426"/>
            <a:ext cx="7716321" cy="738664"/>
          </a:xfrm>
          <a:prstGeom prst="rect">
            <a:avLst/>
          </a:prstGeom>
          <a:ln w="38100">
            <a:solidFill>
              <a:schemeClr val="tx1"/>
            </a:solidFill>
          </a:ln>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投稿が増えると、</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ページングやソートだけでは探したい投稿が見れない</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4" name="TextBox 25">
            <a:extLst>
              <a:ext uri="{FF2B5EF4-FFF2-40B4-BE49-F238E27FC236}">
                <a16:creationId xmlns:a16="http://schemas.microsoft.com/office/drawing/2014/main" id="{09ECFC1A-1B7C-7CE4-105A-EA936331074B}"/>
              </a:ext>
            </a:extLst>
          </p:cNvPr>
          <p:cNvSpPr txBox="1"/>
          <p:nvPr/>
        </p:nvSpPr>
        <p:spPr>
          <a:xfrm>
            <a:off x="1486381" y="2320673"/>
            <a:ext cx="6818975"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新規投稿・投稿編集の非同期処理化</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0" name="TextBox 25">
            <a:extLst>
              <a:ext uri="{FF2B5EF4-FFF2-40B4-BE49-F238E27FC236}">
                <a16:creationId xmlns:a16="http://schemas.microsoft.com/office/drawing/2014/main" id="{A40CEE42-8078-A082-07DF-106E8C0D27C5}"/>
              </a:ext>
            </a:extLst>
          </p:cNvPr>
          <p:cNvSpPr txBox="1"/>
          <p:nvPr/>
        </p:nvSpPr>
        <p:spPr>
          <a:xfrm>
            <a:off x="2066166" y="6005159"/>
            <a:ext cx="5241396"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ウィンドウサイズ変更時の挙動</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1" name="TextBox 26">
            <a:extLst>
              <a:ext uri="{FF2B5EF4-FFF2-40B4-BE49-F238E27FC236}">
                <a16:creationId xmlns:a16="http://schemas.microsoft.com/office/drawing/2014/main" id="{B90B9664-AF71-64E4-0CD0-3DB702A18541}"/>
              </a:ext>
            </a:extLst>
          </p:cNvPr>
          <p:cNvSpPr txBox="1"/>
          <p:nvPr/>
        </p:nvSpPr>
        <p:spPr>
          <a:xfrm>
            <a:off x="1157913" y="3401081"/>
            <a:ext cx="7738453" cy="1107996"/>
          </a:xfrm>
          <a:prstGeom prst="rect">
            <a:avLst/>
          </a:prstGeom>
          <a:ln w="38100">
            <a:solidFill>
              <a:srgbClr val="044454"/>
            </a:solidFill>
          </a:ln>
        </p:spPr>
        <p:txBody>
          <a:bodyPr wrap="square" lIns="0" tIns="0" rIns="0" bIns="0" rtlCol="0" anchor="t">
            <a:spAutoFit/>
          </a:bodyPr>
          <a:lstStyle/>
          <a:p>
            <a:pPr algn="ctr">
              <a:spcBef>
                <a:spcPct val="0"/>
              </a:spcBef>
            </a:pPr>
            <a:r>
              <a:rPr lang="ja-JP" altLang="en-US" sz="2400" b="1" spc="41" dirty="0">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現在は、別ページへの遷移</a:t>
            </a:r>
            <a:endParaRPr lang="en-US" altLang="ja-JP" sz="2400" b="1" spc="41" dirty="0">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endParaRPr lang="en-US" altLang="ja-JP" sz="2400" b="1" spc="41" dirty="0">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400" b="1" spc="41" dirty="0">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Teams</a:t>
            </a:r>
            <a:r>
              <a:rPr lang="ja-JP" altLang="en-US" sz="2400" b="1" spc="41" dirty="0">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のように、すべての機能を</a:t>
            </a:r>
            <a:r>
              <a:rPr lang="en-US" altLang="ja-JP" sz="2400" b="1" spc="41" dirty="0">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a:t>
            </a:r>
            <a:r>
              <a:rPr lang="ja-JP" altLang="en-US" sz="2400" b="1" spc="41" dirty="0">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ページで完結させる</a:t>
            </a:r>
            <a:endParaRPr lang="en-US" altLang="ja-JP" sz="2400" b="1" spc="41" dirty="0">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2" name="TextBox 26">
            <a:extLst>
              <a:ext uri="{FF2B5EF4-FFF2-40B4-BE49-F238E27FC236}">
                <a16:creationId xmlns:a16="http://schemas.microsoft.com/office/drawing/2014/main" id="{2CAE54B4-6BCC-DA9F-2F2F-E864499A93F0}"/>
              </a:ext>
            </a:extLst>
          </p:cNvPr>
          <p:cNvSpPr txBox="1"/>
          <p:nvPr/>
        </p:nvSpPr>
        <p:spPr>
          <a:xfrm>
            <a:off x="1582574" y="7260091"/>
            <a:ext cx="6208579" cy="1107996"/>
          </a:xfrm>
          <a:prstGeom prst="rect">
            <a:avLst/>
          </a:prstGeom>
          <a:ln w="38100">
            <a:solidFill>
              <a:srgbClr val="044454"/>
            </a:solidFill>
          </a:ln>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画面サイズ変更時のボタン配置</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省略やボタンサイズ変更を改善したい</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0" name="テキスト ボックス 39">
            <a:extLst>
              <a:ext uri="{FF2B5EF4-FFF2-40B4-BE49-F238E27FC236}">
                <a16:creationId xmlns:a16="http://schemas.microsoft.com/office/drawing/2014/main" id="{234E4EC6-537B-CD23-B080-A22CD577A1F4}"/>
              </a:ext>
            </a:extLst>
          </p:cNvPr>
          <p:cNvSpPr txBox="1"/>
          <p:nvPr/>
        </p:nvSpPr>
        <p:spPr>
          <a:xfrm>
            <a:off x="10121779" y="4532274"/>
            <a:ext cx="7296017" cy="830997"/>
          </a:xfrm>
          <a:prstGeom prst="rect">
            <a:avLst/>
          </a:prstGeom>
          <a:noFill/>
          <a:ln w="38100">
            <a:solidFill>
              <a:schemeClr val="tx1"/>
            </a:solidFill>
          </a:ln>
        </p:spPr>
        <p:txBody>
          <a:bodyPr wrap="square">
            <a:spAutoFit/>
          </a:bodyPr>
          <a:lstStyle/>
          <a:p>
            <a:pPr algn="ctr">
              <a:spcBef>
                <a:spcPct val="0"/>
              </a:spcBef>
            </a:pP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slack</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のようにあえてタイトル欄はなくすなど</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よりシンプルかつ見やすい構造にしたい</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2" name="テキスト ボックス 41">
            <a:extLst>
              <a:ext uri="{FF2B5EF4-FFF2-40B4-BE49-F238E27FC236}">
                <a16:creationId xmlns:a16="http://schemas.microsoft.com/office/drawing/2014/main" id="{95DFF1ED-D8EC-E86B-1EE5-86D165271824}"/>
              </a:ext>
            </a:extLst>
          </p:cNvPr>
          <p:cNvSpPr txBox="1"/>
          <p:nvPr/>
        </p:nvSpPr>
        <p:spPr>
          <a:xfrm>
            <a:off x="9867726" y="8356120"/>
            <a:ext cx="7716321" cy="461665"/>
          </a:xfrm>
          <a:prstGeom prst="rect">
            <a:avLst/>
          </a:prstGeom>
          <a:noFill/>
          <a:ln w="38100">
            <a:solidFill>
              <a:schemeClr val="tx1"/>
            </a:solidFill>
          </a:ln>
        </p:spPr>
        <p:txBody>
          <a:bodyPr wrap="square">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検索機能やチャンネル機能の実装を考えたい</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385840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0558F-2439-5714-4B3F-82584D0F394C}"/>
            </a:ext>
          </a:extLst>
        </p:cNvPr>
        <p:cNvGrpSpPr/>
        <p:nvPr/>
      </p:nvGrpSpPr>
      <p:grpSpPr>
        <a:xfrm>
          <a:off x="0" y="0"/>
          <a:ext cx="0" cy="0"/>
          <a:chOff x="0" y="0"/>
          <a:chExt cx="0" cy="0"/>
        </a:xfrm>
      </p:grpSpPr>
      <p:grpSp>
        <p:nvGrpSpPr>
          <p:cNvPr id="60" name="Group 23">
            <a:extLst>
              <a:ext uri="{FF2B5EF4-FFF2-40B4-BE49-F238E27FC236}">
                <a16:creationId xmlns:a16="http://schemas.microsoft.com/office/drawing/2014/main" id="{2811A834-D2CC-3153-CB0B-4304D73F3770}"/>
              </a:ext>
            </a:extLst>
          </p:cNvPr>
          <p:cNvGrpSpPr/>
          <p:nvPr/>
        </p:nvGrpSpPr>
        <p:grpSpPr>
          <a:xfrm>
            <a:off x="11222163" y="1236634"/>
            <a:ext cx="4976618" cy="1465138"/>
            <a:chOff x="0" y="-238125"/>
            <a:chExt cx="1310714" cy="385879"/>
          </a:xfrm>
        </p:grpSpPr>
        <p:sp>
          <p:nvSpPr>
            <p:cNvPr id="61" name="Freeform 24">
              <a:extLst>
                <a:ext uri="{FF2B5EF4-FFF2-40B4-BE49-F238E27FC236}">
                  <a16:creationId xmlns:a16="http://schemas.microsoft.com/office/drawing/2014/main" id="{BEBF7667-11D2-68F6-6C3C-26118FC3C86E}"/>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62" name="TextBox 25">
              <a:extLst>
                <a:ext uri="{FF2B5EF4-FFF2-40B4-BE49-F238E27FC236}">
                  <a16:creationId xmlns:a16="http://schemas.microsoft.com/office/drawing/2014/main" id="{D4785E1C-0AC2-C82F-568D-B28EE1EE412B}"/>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16" name="Freeform 19">
            <a:extLst>
              <a:ext uri="{FF2B5EF4-FFF2-40B4-BE49-F238E27FC236}">
                <a16:creationId xmlns:a16="http://schemas.microsoft.com/office/drawing/2014/main" id="{FD488442-94C6-0909-B4FF-417F42DD5C50}"/>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186530DE-0E72-DC5F-8F99-4D1F0BA7AD0F}"/>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EEC395B8-E515-8821-6F55-4972C8489190}"/>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751C2013-C8BD-D2A5-7A50-5F874612270C}"/>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F188062B-DDF6-D431-9ACB-26C080A4C2AA}"/>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74CE0678-DF92-CFEF-93DA-9A24A997861A}"/>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61E91691-3943-40CF-9C99-87A25A635EBF}"/>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D79AD1AC-3332-0B10-60DD-068505B17ACF}"/>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F11428D4-7EAA-9E6E-DC07-C5363EE5D91E}"/>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054C1B62-7121-7137-D7F8-6912D6640B23}"/>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コード設計管理の工夫点・課題点</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A70FF371-F7D6-E23D-A5A9-CFE9214BD0CD}"/>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0DBC5326-2657-A487-16A6-45C4A71520F8}"/>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5-3</a:t>
            </a:r>
          </a:p>
        </p:txBody>
      </p:sp>
      <p:grpSp>
        <p:nvGrpSpPr>
          <p:cNvPr id="34" name="Group 23">
            <a:extLst>
              <a:ext uri="{FF2B5EF4-FFF2-40B4-BE49-F238E27FC236}">
                <a16:creationId xmlns:a16="http://schemas.microsoft.com/office/drawing/2014/main" id="{D2585E3A-9E43-1BF0-2FF3-5A1571F9BEE2}"/>
              </a:ext>
            </a:extLst>
          </p:cNvPr>
          <p:cNvGrpSpPr/>
          <p:nvPr/>
        </p:nvGrpSpPr>
        <p:grpSpPr>
          <a:xfrm>
            <a:off x="2037356" y="1555627"/>
            <a:ext cx="5028483" cy="1465138"/>
            <a:chOff x="0" y="-238125"/>
            <a:chExt cx="1324374" cy="385879"/>
          </a:xfrm>
        </p:grpSpPr>
        <p:sp>
          <p:nvSpPr>
            <p:cNvPr id="35" name="Freeform 24">
              <a:extLst>
                <a:ext uri="{FF2B5EF4-FFF2-40B4-BE49-F238E27FC236}">
                  <a16:creationId xmlns:a16="http://schemas.microsoft.com/office/drawing/2014/main" id="{B5F5DE4A-F3BB-DE0E-B68E-9A20CA4E4830}"/>
                </a:ext>
              </a:extLst>
            </p:cNvPr>
            <p:cNvSpPr/>
            <p:nvPr/>
          </p:nvSpPr>
          <p:spPr>
            <a:xfrm>
              <a:off x="13660" y="-81257"/>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36" name="TextBox 25">
              <a:extLst>
                <a:ext uri="{FF2B5EF4-FFF2-40B4-BE49-F238E27FC236}">
                  <a16:creationId xmlns:a16="http://schemas.microsoft.com/office/drawing/2014/main" id="{C08F947A-1F14-3A5E-0982-E23D0A7B6BF0}"/>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37" name="TextBox 26">
            <a:extLst>
              <a:ext uri="{FF2B5EF4-FFF2-40B4-BE49-F238E27FC236}">
                <a16:creationId xmlns:a16="http://schemas.microsoft.com/office/drawing/2014/main" id="{D6187AB9-AA4C-84A2-F4C3-DA0709592DD0}"/>
              </a:ext>
            </a:extLst>
          </p:cNvPr>
          <p:cNvSpPr txBox="1"/>
          <p:nvPr/>
        </p:nvSpPr>
        <p:spPr>
          <a:xfrm>
            <a:off x="2884825" y="2190230"/>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工夫点</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3" name="フッター プレースホルダー 62">
            <a:extLst>
              <a:ext uri="{FF2B5EF4-FFF2-40B4-BE49-F238E27FC236}">
                <a16:creationId xmlns:a16="http://schemas.microsoft.com/office/drawing/2014/main" id="{1A3826AA-FCB7-B7C5-7A78-6884442A2FF8}"/>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BF458143-5584-D8B3-96F8-6A75E6A9643A}"/>
              </a:ext>
            </a:extLst>
          </p:cNvPr>
          <p:cNvSpPr>
            <a:spLocks noGrp="1"/>
          </p:cNvSpPr>
          <p:nvPr>
            <p:ph type="sldNum" sz="quarter" idx="12"/>
          </p:nvPr>
        </p:nvSpPr>
        <p:spPr/>
        <p:txBody>
          <a:bodyPr/>
          <a:lstStyle/>
          <a:p>
            <a:fld id="{B6F15528-21DE-4FAA-801E-634DDDAF4B2B}" type="slidenum">
              <a:rPr lang="en-US" smtClean="0">
                <a:latin typeface="+mj-lt"/>
              </a:rPr>
              <a:pPr/>
              <a:t>24</a:t>
            </a:fld>
            <a:endParaRPr lang="en-US">
              <a:latin typeface="+mj-lt"/>
            </a:endParaRPr>
          </a:p>
        </p:txBody>
      </p:sp>
      <p:sp>
        <p:nvSpPr>
          <p:cNvPr id="65" name="日付プレースホルダー 64">
            <a:extLst>
              <a:ext uri="{FF2B5EF4-FFF2-40B4-BE49-F238E27FC236}">
                <a16:creationId xmlns:a16="http://schemas.microsoft.com/office/drawing/2014/main" id="{5B3C8B67-8E14-BB47-37D2-FA8DF8455DE9}"/>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F6073F7D-8CDD-508E-F4D7-D7AD8C843472}"/>
              </a:ext>
            </a:extLst>
          </p:cNvPr>
          <p:cNvSpPr txBox="1"/>
          <p:nvPr/>
        </p:nvSpPr>
        <p:spPr>
          <a:xfrm>
            <a:off x="12033183" y="2194572"/>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改善点</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9" name="TextBox 25">
            <a:extLst>
              <a:ext uri="{FF2B5EF4-FFF2-40B4-BE49-F238E27FC236}">
                <a16:creationId xmlns:a16="http://schemas.microsoft.com/office/drawing/2014/main" id="{708D7AE4-B69D-A400-392B-7D20BD0C86C6}"/>
              </a:ext>
            </a:extLst>
          </p:cNvPr>
          <p:cNvSpPr txBox="1"/>
          <p:nvPr/>
        </p:nvSpPr>
        <p:spPr>
          <a:xfrm>
            <a:off x="1944025" y="2951156"/>
            <a:ext cx="4976618"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コメント説明を丁寧に</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 name="TextBox 25">
            <a:extLst>
              <a:ext uri="{FF2B5EF4-FFF2-40B4-BE49-F238E27FC236}">
                <a16:creationId xmlns:a16="http://schemas.microsoft.com/office/drawing/2014/main" id="{E26D43BF-D509-1799-EE3A-6E0B1399FCAF}"/>
              </a:ext>
            </a:extLst>
          </p:cNvPr>
          <p:cNvSpPr txBox="1"/>
          <p:nvPr/>
        </p:nvSpPr>
        <p:spPr>
          <a:xfrm>
            <a:off x="1237260" y="6121173"/>
            <a:ext cx="6680536" cy="451214"/>
          </a:xfrm>
          <a:prstGeom prst="rect">
            <a:avLst/>
          </a:prstGeom>
        </p:spPr>
        <p:txBody>
          <a:bodyPr wrap="square" lIns="0" tIns="0" rIns="0" bIns="0" rtlCol="0" anchor="ctr">
            <a:spAutoFit/>
          </a:bodyPr>
          <a:lstStyle/>
          <a:p>
            <a:pPr algn="ctr">
              <a:lnSpc>
                <a:spcPts val="3842"/>
              </a:lnSpc>
              <a:spcBef>
                <a:spcPct val="0"/>
              </a:spcBef>
            </a:pP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ID</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紐づけによる</a:t>
            </a: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GET/POST</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処理の統一化</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 name="TextBox 25">
            <a:extLst>
              <a:ext uri="{FF2B5EF4-FFF2-40B4-BE49-F238E27FC236}">
                <a16:creationId xmlns:a16="http://schemas.microsoft.com/office/drawing/2014/main" id="{AE4C56E4-1461-DD63-31B1-F110FBD1E2F7}"/>
              </a:ext>
            </a:extLst>
          </p:cNvPr>
          <p:cNvSpPr txBox="1"/>
          <p:nvPr/>
        </p:nvSpPr>
        <p:spPr>
          <a:xfrm>
            <a:off x="11237578" y="2945559"/>
            <a:ext cx="4976618"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重複処理</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 name="TextBox 25">
            <a:extLst>
              <a:ext uri="{FF2B5EF4-FFF2-40B4-BE49-F238E27FC236}">
                <a16:creationId xmlns:a16="http://schemas.microsoft.com/office/drawing/2014/main" id="{C59E2E95-9D00-E357-CC89-EF7A40775766}"/>
              </a:ext>
            </a:extLst>
          </p:cNvPr>
          <p:cNvSpPr txBox="1"/>
          <p:nvPr/>
        </p:nvSpPr>
        <p:spPr>
          <a:xfrm>
            <a:off x="10450950" y="6121173"/>
            <a:ext cx="6847532"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dirty="0">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生成</a:t>
            </a:r>
            <a:r>
              <a:rPr lang="en-US" altLang="ja-JP" sz="2800" b="1" u="sng" spc="41" dirty="0">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AI</a:t>
            </a:r>
            <a:r>
              <a:rPr lang="ja-JP" altLang="en-US" sz="2800" b="1" u="sng" spc="41" dirty="0">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プロンプト精度と修正作業の効率化</a:t>
            </a:r>
            <a:endParaRPr lang="en-US" altLang="ja-JP" sz="2800" b="1" u="sng" spc="41" dirty="0">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5" name="TextBox 26">
            <a:extLst>
              <a:ext uri="{FF2B5EF4-FFF2-40B4-BE49-F238E27FC236}">
                <a16:creationId xmlns:a16="http://schemas.microsoft.com/office/drawing/2014/main" id="{35717778-E870-821F-261B-7AE8A67E68A6}"/>
              </a:ext>
            </a:extLst>
          </p:cNvPr>
          <p:cNvSpPr txBox="1"/>
          <p:nvPr/>
        </p:nvSpPr>
        <p:spPr>
          <a:xfrm>
            <a:off x="1473239" y="3688486"/>
            <a:ext cx="6208579" cy="1846659"/>
          </a:xfrm>
          <a:prstGeom prst="rect">
            <a:avLst/>
          </a:prstGeom>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自分のコード理解＋チーム開発を意識</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処理の流れが理解しやすいようなコメント</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読み返し時間の短縮</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レビューのしやすさにつながった</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 name="TextBox 26">
            <a:extLst>
              <a:ext uri="{FF2B5EF4-FFF2-40B4-BE49-F238E27FC236}">
                <a16:creationId xmlns:a16="http://schemas.microsoft.com/office/drawing/2014/main" id="{8093FF76-CF3C-7022-C09F-6030839AC867}"/>
              </a:ext>
            </a:extLst>
          </p:cNvPr>
          <p:cNvSpPr txBox="1"/>
          <p:nvPr/>
        </p:nvSpPr>
        <p:spPr>
          <a:xfrm>
            <a:off x="968935" y="6853381"/>
            <a:ext cx="7113459" cy="2400657"/>
          </a:xfrm>
          <a:prstGeom prst="rect">
            <a:avLst/>
          </a:prstGeom>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リクエスト内容と</a:t>
            </a: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action</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属性に応じた処理</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GET</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ではユーザ</a:t>
            </a: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ID</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等を基にデータ取得</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POST</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でその</a:t>
            </a: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ID</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を使い、登録・更新・削除を実行</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ex) GET, action=</a:t>
            </a:r>
            <a:r>
              <a:rPr lang="en-US" altLang="ja-JP" b="1" spc="41" err="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get_my_profile</a:t>
            </a:r>
            <a:r>
              <a:rPr lang="en-US" altLang="ja-JP"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 </a:t>
            </a:r>
            <a:r>
              <a:rPr lang="ja-JP" altLang="en-US"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en-US" altLang="ja-JP"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 </a:t>
            </a:r>
            <a:r>
              <a:rPr lang="ja-JP" altLang="en-US"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プロフィール取得</a:t>
            </a:r>
            <a:endParaRPr lang="en-US" altLang="ja-JP"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POST, action = delete</a:t>
            </a:r>
            <a:r>
              <a:rPr lang="ja-JP" altLang="en-US"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、投稿削除</a:t>
            </a:r>
            <a:endParaRPr lang="en-US" altLang="ja-JP"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9" name="TextBox 26">
            <a:extLst>
              <a:ext uri="{FF2B5EF4-FFF2-40B4-BE49-F238E27FC236}">
                <a16:creationId xmlns:a16="http://schemas.microsoft.com/office/drawing/2014/main" id="{28229F09-867B-EE91-6785-41FD85ECFDCA}"/>
              </a:ext>
            </a:extLst>
          </p:cNvPr>
          <p:cNvSpPr txBox="1"/>
          <p:nvPr/>
        </p:nvSpPr>
        <p:spPr>
          <a:xfrm>
            <a:off x="10302121" y="3736504"/>
            <a:ext cx="6847532" cy="1846659"/>
          </a:xfrm>
          <a:prstGeom prst="rect">
            <a:avLst/>
          </a:prstGeom>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複数のページで同じ処理がある</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データ取得・バリデーション等</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共通処理を関数や別ファイルにまとめ</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コード構造の整理、再利用性や保守性を高めたい</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0" name="TextBox 26">
            <a:extLst>
              <a:ext uri="{FF2B5EF4-FFF2-40B4-BE49-F238E27FC236}">
                <a16:creationId xmlns:a16="http://schemas.microsoft.com/office/drawing/2014/main" id="{F9212AEC-E5F0-9508-F15A-92A13F502F29}"/>
              </a:ext>
            </a:extLst>
          </p:cNvPr>
          <p:cNvSpPr txBox="1"/>
          <p:nvPr/>
        </p:nvSpPr>
        <p:spPr>
          <a:xfrm>
            <a:off x="9871889" y="7015284"/>
            <a:ext cx="8005653" cy="1846659"/>
          </a:xfrm>
          <a:prstGeom prst="rect">
            <a:avLst/>
          </a:prstGeom>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プロンプト指示の曖昧さから</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同じコードを何度も修正する必要が生じた</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自分の意図を正確に言語化し</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開発スキルの一部として改善したい</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 name="正方形/長方形 5">
            <a:extLst>
              <a:ext uri="{FF2B5EF4-FFF2-40B4-BE49-F238E27FC236}">
                <a16:creationId xmlns:a16="http://schemas.microsoft.com/office/drawing/2014/main" id="{CE72E734-84DF-0B3F-D1BF-E31AB37C13D1}"/>
              </a:ext>
            </a:extLst>
          </p:cNvPr>
          <p:cNvSpPr/>
          <p:nvPr/>
        </p:nvSpPr>
        <p:spPr>
          <a:xfrm>
            <a:off x="1234862" y="3588254"/>
            <a:ext cx="6845134" cy="963673"/>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69DE96A-B65C-B971-F32A-A82BCB841BF1}"/>
              </a:ext>
            </a:extLst>
          </p:cNvPr>
          <p:cNvSpPr/>
          <p:nvPr/>
        </p:nvSpPr>
        <p:spPr>
          <a:xfrm>
            <a:off x="1251216" y="4695931"/>
            <a:ext cx="6845134" cy="963673"/>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34713C9-9DFC-B485-2C58-027414E8D094}"/>
              </a:ext>
            </a:extLst>
          </p:cNvPr>
          <p:cNvSpPr/>
          <p:nvPr/>
        </p:nvSpPr>
        <p:spPr>
          <a:xfrm>
            <a:off x="968017" y="6700778"/>
            <a:ext cx="7337339" cy="66635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95B29A2-1ECA-ED85-F9ED-B40248B031DD}"/>
              </a:ext>
            </a:extLst>
          </p:cNvPr>
          <p:cNvSpPr/>
          <p:nvPr/>
        </p:nvSpPr>
        <p:spPr>
          <a:xfrm>
            <a:off x="968017" y="7502511"/>
            <a:ext cx="7337339" cy="1872503"/>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73F4040-046A-028F-DFD3-18F34A7501D9}"/>
              </a:ext>
            </a:extLst>
          </p:cNvPr>
          <p:cNvSpPr/>
          <p:nvPr/>
        </p:nvSpPr>
        <p:spPr>
          <a:xfrm>
            <a:off x="11222162" y="3601603"/>
            <a:ext cx="4976618" cy="963673"/>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AD423A8-919C-250D-733B-845567762DC3}"/>
              </a:ext>
            </a:extLst>
          </p:cNvPr>
          <p:cNvSpPr/>
          <p:nvPr/>
        </p:nvSpPr>
        <p:spPr>
          <a:xfrm>
            <a:off x="10191649" y="4821255"/>
            <a:ext cx="7182837" cy="85702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7272B64-7837-D84A-19C6-80FBB552658E}"/>
              </a:ext>
            </a:extLst>
          </p:cNvPr>
          <p:cNvSpPr/>
          <p:nvPr/>
        </p:nvSpPr>
        <p:spPr>
          <a:xfrm>
            <a:off x="10694705" y="6963596"/>
            <a:ext cx="6297895" cy="85702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780F9408-39C2-4D88-E1E0-45E8C227E42A}"/>
              </a:ext>
            </a:extLst>
          </p:cNvPr>
          <p:cNvSpPr/>
          <p:nvPr/>
        </p:nvSpPr>
        <p:spPr>
          <a:xfrm>
            <a:off x="10694704" y="8050983"/>
            <a:ext cx="6297895" cy="85702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45467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D6835-0C40-76B5-38A2-4F4117CF38B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4831199-CD06-8126-61FC-1FEC4384F880}"/>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02FB9AC2-0E88-4CA8-2AEC-F231EE9E5432}"/>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86A4E20E-3D99-2EC4-8E18-143C54DCA54D}"/>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DB46C4AA-5D74-9F4E-BDE7-787723DC6DDB}"/>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678FC32D-76EF-C090-C1D4-5D224EC11D9E}"/>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11464E2B-E095-B092-391E-7C79EED1439A}"/>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AE55085B-A5CE-9C89-659A-928AD88A15DF}"/>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1C67CBC1-665B-04E6-9A1A-B2FF3BDBD3B7}"/>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5E8BB18A-AE0A-B1BE-F1F3-E14C312A311B}"/>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09562895-5F05-14AE-78C8-E90711F20EA4}"/>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AD6B4728-4612-51B2-3818-CAC303885FCA}"/>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2BA9215C-10AC-826F-D957-08E6A4752755}"/>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15" name="Group 15">
            <a:extLst>
              <a:ext uri="{FF2B5EF4-FFF2-40B4-BE49-F238E27FC236}">
                <a16:creationId xmlns:a16="http://schemas.microsoft.com/office/drawing/2014/main" id="{7503A27E-6480-5461-E696-A2A0C0843B24}"/>
              </a:ext>
            </a:extLst>
          </p:cNvPr>
          <p:cNvGrpSpPr/>
          <p:nvPr/>
        </p:nvGrpSpPr>
        <p:grpSpPr>
          <a:xfrm>
            <a:off x="1365939" y="2547783"/>
            <a:ext cx="1691585" cy="2595717"/>
            <a:chOff x="0" y="-238125"/>
            <a:chExt cx="445520" cy="683645"/>
          </a:xfrm>
        </p:grpSpPr>
        <p:sp>
          <p:nvSpPr>
            <p:cNvPr id="16" name="Freeform 16">
              <a:extLst>
                <a:ext uri="{FF2B5EF4-FFF2-40B4-BE49-F238E27FC236}">
                  <a16:creationId xmlns:a16="http://schemas.microsoft.com/office/drawing/2014/main" id="{BA1CFFB7-DA78-C6F5-DC29-FDEAB6D7E992}"/>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7" name="TextBox 17">
              <a:extLst>
                <a:ext uri="{FF2B5EF4-FFF2-40B4-BE49-F238E27FC236}">
                  <a16:creationId xmlns:a16="http://schemas.microsoft.com/office/drawing/2014/main" id="{5120D351-A251-D628-760D-4319F45AD12D}"/>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8AE20354-F071-AFCA-0C18-9983D6879EA3}"/>
              </a:ext>
            </a:extLst>
          </p:cNvPr>
          <p:cNvSpPr txBox="1"/>
          <p:nvPr/>
        </p:nvSpPr>
        <p:spPr>
          <a:xfrm>
            <a:off x="3096086" y="1174265"/>
            <a:ext cx="8115300" cy="940963"/>
          </a:xfrm>
          <a:prstGeom prst="rect">
            <a:avLst/>
          </a:prstGeom>
        </p:spPr>
        <p:txBody>
          <a:bodyPr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テストと検証</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59A4866B-4FB1-A097-E68B-0C6BB3C7981C}"/>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06</a:t>
            </a:r>
          </a:p>
        </p:txBody>
      </p:sp>
      <p:sp>
        <p:nvSpPr>
          <p:cNvPr id="22" name="TextBox 22">
            <a:extLst>
              <a:ext uri="{FF2B5EF4-FFF2-40B4-BE49-F238E27FC236}">
                <a16:creationId xmlns:a16="http://schemas.microsoft.com/office/drawing/2014/main" id="{5C3CC683-1B30-0F57-7001-D4F58B13D503}"/>
              </a:ext>
            </a:extLst>
          </p:cNvPr>
          <p:cNvSpPr txBox="1"/>
          <p:nvPr/>
        </p:nvSpPr>
        <p:spPr>
          <a:xfrm>
            <a:off x="3404764" y="3421900"/>
            <a:ext cx="11530435"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システムテスト仕様書の作成と実行</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3" name="TextBox 23">
            <a:extLst>
              <a:ext uri="{FF2B5EF4-FFF2-40B4-BE49-F238E27FC236}">
                <a16:creationId xmlns:a16="http://schemas.microsoft.com/office/drawing/2014/main" id="{96A75A08-988C-7139-54A4-767562990522}"/>
              </a:ext>
            </a:extLst>
          </p:cNvPr>
          <p:cNvSpPr txBox="1"/>
          <p:nvPr/>
        </p:nvSpPr>
        <p:spPr>
          <a:xfrm>
            <a:off x="3404765" y="4117642"/>
            <a:ext cx="13854535" cy="917046"/>
          </a:xfrm>
          <a:prstGeom prst="rect">
            <a:avLst/>
          </a:prstGeom>
        </p:spPr>
        <p:txBody>
          <a:bodyPr lIns="0" tIns="0" rIns="0" bIns="0" rtlCol="0" anchor="t">
            <a:spAutoFit/>
          </a:bodyPr>
          <a:lstStyle/>
          <a:p>
            <a:pPr>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機能系・表示系・セキュリティ系のテスト</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基本動作の確認（動作テスト、認証テスト、反映テスト）、ソート・ページング動作確認等</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4" name="TextBox 24">
            <a:extLst>
              <a:ext uri="{FF2B5EF4-FFF2-40B4-BE49-F238E27FC236}">
                <a16:creationId xmlns:a16="http://schemas.microsoft.com/office/drawing/2014/main" id="{04948762-2251-BA8D-46ED-44E2CE5A0C18}"/>
              </a:ext>
            </a:extLst>
          </p:cNvPr>
          <p:cNvSpPr txBox="1"/>
          <p:nvPr/>
        </p:nvSpPr>
        <p:spPr>
          <a:xfrm>
            <a:off x="3404765" y="6626690"/>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ユーザビリティテスト</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5" name="TextBox 25">
            <a:extLst>
              <a:ext uri="{FF2B5EF4-FFF2-40B4-BE49-F238E27FC236}">
                <a16:creationId xmlns:a16="http://schemas.microsoft.com/office/drawing/2014/main" id="{430B71F7-1F65-D0FE-38D7-4264568348B0}"/>
              </a:ext>
            </a:extLst>
          </p:cNvPr>
          <p:cNvSpPr txBox="1"/>
          <p:nvPr/>
        </p:nvSpPr>
        <p:spPr>
          <a:xfrm>
            <a:off x="3404764" y="7505280"/>
            <a:ext cx="13854535" cy="429733"/>
          </a:xfrm>
          <a:prstGeom prst="rect">
            <a:avLst/>
          </a:prstGeom>
        </p:spPr>
        <p:txBody>
          <a:bodyPr lIns="0" tIns="0" rIns="0" bIns="0" rtlCol="0" anchor="t">
            <a:spAutoFit/>
          </a:bodyPr>
          <a:lstStyle/>
          <a:p>
            <a:pPr>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実際にアプリを使っていただき、その</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FB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から改善</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28" name="Group 28">
            <a:extLst>
              <a:ext uri="{FF2B5EF4-FFF2-40B4-BE49-F238E27FC236}">
                <a16:creationId xmlns:a16="http://schemas.microsoft.com/office/drawing/2014/main" id="{F9EA8ACA-C618-9605-CECD-C4458A085C81}"/>
              </a:ext>
            </a:extLst>
          </p:cNvPr>
          <p:cNvGrpSpPr/>
          <p:nvPr/>
        </p:nvGrpSpPr>
        <p:grpSpPr>
          <a:xfrm>
            <a:off x="1365939" y="4174515"/>
            <a:ext cx="1691585" cy="4143760"/>
            <a:chOff x="0" y="-1205509"/>
            <a:chExt cx="2255447" cy="5525014"/>
          </a:xfrm>
        </p:grpSpPr>
        <p:grpSp>
          <p:nvGrpSpPr>
            <p:cNvPr id="29" name="Group 29">
              <a:extLst>
                <a:ext uri="{FF2B5EF4-FFF2-40B4-BE49-F238E27FC236}">
                  <a16:creationId xmlns:a16="http://schemas.microsoft.com/office/drawing/2014/main" id="{252D1A97-B209-39B3-725C-5BD411543F64}"/>
                </a:ext>
              </a:extLst>
            </p:cNvPr>
            <p:cNvGrpSpPr/>
            <p:nvPr/>
          </p:nvGrpSpPr>
          <p:grpSpPr>
            <a:xfrm>
              <a:off x="0" y="-1205509"/>
              <a:ext cx="2255447" cy="5525014"/>
              <a:chOff x="0" y="-238125"/>
              <a:chExt cx="445520" cy="1091360"/>
            </a:xfrm>
          </p:grpSpPr>
          <p:sp>
            <p:nvSpPr>
              <p:cNvPr id="30" name="Freeform 30">
                <a:extLst>
                  <a:ext uri="{FF2B5EF4-FFF2-40B4-BE49-F238E27FC236}">
                    <a16:creationId xmlns:a16="http://schemas.microsoft.com/office/drawing/2014/main" id="{1C73A055-E03F-F5EA-69ED-97B2DA898769}"/>
                  </a:ext>
                </a:extLst>
              </p:cNvPr>
              <p:cNvSpPr/>
              <p:nvPr/>
            </p:nvSpPr>
            <p:spPr>
              <a:xfrm>
                <a:off x="0" y="407715"/>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1" name="TextBox 31">
                <a:extLst>
                  <a:ext uri="{FF2B5EF4-FFF2-40B4-BE49-F238E27FC236}">
                    <a16:creationId xmlns:a16="http://schemas.microsoft.com/office/drawing/2014/main" id="{6E995B75-7989-755E-0207-CED4FE616E3D}"/>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2" name="Freeform 32">
              <a:extLst>
                <a:ext uri="{FF2B5EF4-FFF2-40B4-BE49-F238E27FC236}">
                  <a16:creationId xmlns:a16="http://schemas.microsoft.com/office/drawing/2014/main" id="{7F94F0E5-5036-ADF4-6309-1BED16DF510A}"/>
                </a:ext>
              </a:extLst>
            </p:cNvPr>
            <p:cNvSpPr/>
            <p:nvPr/>
          </p:nvSpPr>
          <p:spPr>
            <a:xfrm>
              <a:off x="392637" y="2367625"/>
              <a:ext cx="1459506" cy="1648312"/>
            </a:xfrm>
            <a:custGeom>
              <a:avLst/>
              <a:gdLst/>
              <a:ahLst/>
              <a:cxnLst/>
              <a:rect l="l" t="t" r="r" b="b"/>
              <a:pathLst>
                <a:path w="1459506" h="1648312">
                  <a:moveTo>
                    <a:pt x="0" y="0"/>
                  </a:moveTo>
                  <a:lnTo>
                    <a:pt x="1459505" y="0"/>
                  </a:lnTo>
                  <a:lnTo>
                    <a:pt x="1459505" y="1648312"/>
                  </a:lnTo>
                  <a:lnTo>
                    <a:pt x="0" y="164831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39" name="フッター プレースホルダー 38">
            <a:extLst>
              <a:ext uri="{FF2B5EF4-FFF2-40B4-BE49-F238E27FC236}">
                <a16:creationId xmlns:a16="http://schemas.microsoft.com/office/drawing/2014/main" id="{747E1CDB-413D-6893-2C9C-A6EF72EF4911}"/>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74E7CF3A-B0FF-F4F8-CD04-0CC98FCBFC24}"/>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F5E66EAA-F87E-6BB7-A9BD-E324E8517373}"/>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2A8D5A26-3807-18F4-8CCB-E1DCCA4D8602}"/>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B027A544-1897-94AF-555A-D46E5644F392}"/>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6F95528B-4320-67C5-25FF-69DECD2FEF5C}"/>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E9FC7984-6F75-CAE4-A10B-96F0BB39F3BF}"/>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1C841A53-F278-9603-1362-72CB6DB65315}"/>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25568F1F-983D-EF34-59A7-E069CA676E25}"/>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F4B78F1F-40D7-F3A4-9583-1BAF65B0F696}"/>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87" name="日付プレースホルダー 86">
            <a:extLst>
              <a:ext uri="{FF2B5EF4-FFF2-40B4-BE49-F238E27FC236}">
                <a16:creationId xmlns:a16="http://schemas.microsoft.com/office/drawing/2014/main" id="{FC0B2B95-E202-BE3E-F565-AE80BBD81A55}"/>
              </a:ext>
            </a:extLst>
          </p:cNvPr>
          <p:cNvSpPr>
            <a:spLocks noGrp="1"/>
          </p:cNvSpPr>
          <p:nvPr>
            <p:ph type="dt" sz="half" idx="10"/>
          </p:nvPr>
        </p:nvSpPr>
        <p:spPr/>
        <p:txBody>
          <a:bodyPr/>
          <a:lstStyle/>
          <a:p>
            <a:fld id="{CBA49FAE-0265-4BEA-8BC5-3C1B02DA1EB4}" type="datetime1">
              <a:rPr lang="ja-JP" altLang="en-US" smtClean="0"/>
              <a:t>2025/11/11</a:t>
            </a:fld>
            <a:endParaRPr lang="en-US"/>
          </a:p>
        </p:txBody>
      </p:sp>
      <p:sp>
        <p:nvSpPr>
          <p:cNvPr id="88" name="スライド番号プレースホルダー 87">
            <a:extLst>
              <a:ext uri="{FF2B5EF4-FFF2-40B4-BE49-F238E27FC236}">
                <a16:creationId xmlns:a16="http://schemas.microsoft.com/office/drawing/2014/main" id="{B0B1B830-91A3-3E67-DCBB-42CFE3D8DEE8}"/>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20" name="図 19">
            <a:extLst>
              <a:ext uri="{FF2B5EF4-FFF2-40B4-BE49-F238E27FC236}">
                <a16:creationId xmlns:a16="http://schemas.microsoft.com/office/drawing/2014/main" id="{597156E1-E00D-4D82-B533-9018412E9905}"/>
              </a:ext>
            </a:extLst>
          </p:cNvPr>
          <p:cNvPicPr>
            <a:picLocks noChangeAspect="1"/>
          </p:cNvPicPr>
          <p:nvPr/>
        </p:nvPicPr>
        <p:blipFill>
          <a:blip r:embed="rId4"/>
          <a:stretch>
            <a:fillRect/>
          </a:stretch>
        </p:blipFill>
        <p:spPr>
          <a:xfrm>
            <a:off x="1660417" y="3707434"/>
            <a:ext cx="1101825" cy="1101825"/>
          </a:xfrm>
          <a:prstGeom prst="rect">
            <a:avLst/>
          </a:prstGeom>
        </p:spPr>
      </p:pic>
    </p:spTree>
    <p:extLst>
      <p:ext uri="{BB962C8B-B14F-4D97-AF65-F5344CB8AC3E}">
        <p14:creationId xmlns:p14="http://schemas.microsoft.com/office/powerpoint/2010/main" val="3472947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41FC7-7AAF-97AC-F264-89E5AA6AFCCF}"/>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E09C27F2-41FB-53AA-4439-D9B809303465}"/>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5113F868-C0C3-FC4C-65F1-E00C81C94EDE}"/>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412567B4-41C3-53D9-A700-01FE6EB14E0C}"/>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201E3CA6-B80B-6654-71E8-DDD06AF39383}"/>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823C19C8-BB73-E1EB-7257-13D11916D56E}"/>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3B3A1427-C16F-0C38-5FEF-C34944FD6E34}"/>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F13ACCB8-7B1B-0247-AF0E-47A9FEB8A194}"/>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796C4F18-4889-A0B0-9C7E-67CD361E45C6}"/>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1AAD9663-90CD-AEF0-6AE5-ED4B8F6D362F}"/>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E8401FF8-F655-8CAB-9DA4-A394110E68CB}"/>
              </a:ext>
            </a:extLst>
          </p:cNvPr>
          <p:cNvSpPr txBox="1"/>
          <p:nvPr/>
        </p:nvSpPr>
        <p:spPr>
          <a:xfrm>
            <a:off x="3352800" y="1232365"/>
            <a:ext cx="8115300" cy="620747"/>
          </a:xfrm>
          <a:prstGeom prst="rect">
            <a:avLst/>
          </a:prstGeom>
        </p:spPr>
        <p:txBody>
          <a:bodyPr lIns="0" tIns="0" rIns="0" bIns="0" rtlCol="0" anchor="t">
            <a:spAutoFit/>
          </a:bodyPr>
          <a:lstStyle/>
          <a:p>
            <a:pPr>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システムテスト仕様書の作成と実行</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8098E27D-F9DD-AF8F-1BC7-40459FCDF1DA}"/>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672D99EC-0B6C-2CE3-7AE9-8F10BE07BAC2}"/>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6-1</a:t>
            </a:r>
          </a:p>
        </p:txBody>
      </p:sp>
      <p:sp>
        <p:nvSpPr>
          <p:cNvPr id="36" name="TextBox 25">
            <a:extLst>
              <a:ext uri="{FF2B5EF4-FFF2-40B4-BE49-F238E27FC236}">
                <a16:creationId xmlns:a16="http://schemas.microsoft.com/office/drawing/2014/main" id="{AAE7F2F8-2D94-96CA-57FC-F86C452B8E53}"/>
              </a:ext>
            </a:extLst>
          </p:cNvPr>
          <p:cNvSpPr txBox="1"/>
          <p:nvPr/>
        </p:nvSpPr>
        <p:spPr>
          <a:xfrm>
            <a:off x="2037356" y="1555627"/>
            <a:ext cx="4976618" cy="1465138"/>
          </a:xfrm>
          <a:prstGeom prst="rect">
            <a:avLst/>
          </a:prstGeom>
        </p:spPr>
        <p:txBody>
          <a:bodyPr lIns="50800" tIns="50800" rIns="50800" bIns="50800" rtlCol="0" anchor="ctr"/>
          <a:lstStyle/>
          <a:p>
            <a:pPr algn="ctr">
              <a:lnSpc>
                <a:spcPts val="2745"/>
              </a:lnSpc>
            </a:pPr>
            <a:endParaRPr>
              <a:latin typeface="+mj-lt"/>
            </a:endParaRPr>
          </a:p>
        </p:txBody>
      </p:sp>
      <p:sp>
        <p:nvSpPr>
          <p:cNvPr id="63" name="フッター プレースホルダー 62">
            <a:extLst>
              <a:ext uri="{FF2B5EF4-FFF2-40B4-BE49-F238E27FC236}">
                <a16:creationId xmlns:a16="http://schemas.microsoft.com/office/drawing/2014/main" id="{AE18AC0E-FFD7-664A-CB3D-6DFDEC437E31}"/>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AF9D3119-20DE-BCDF-C7AA-A9B88635188E}"/>
              </a:ext>
            </a:extLst>
          </p:cNvPr>
          <p:cNvSpPr>
            <a:spLocks noGrp="1"/>
          </p:cNvSpPr>
          <p:nvPr>
            <p:ph type="sldNum" sz="quarter" idx="12"/>
          </p:nvPr>
        </p:nvSpPr>
        <p:spPr/>
        <p:txBody>
          <a:bodyPr/>
          <a:lstStyle/>
          <a:p>
            <a:fld id="{B6F15528-21DE-4FAA-801E-634DDDAF4B2B}" type="slidenum">
              <a:rPr lang="en-US" smtClean="0">
                <a:latin typeface="+mj-lt"/>
              </a:rPr>
              <a:pPr/>
              <a:t>26</a:t>
            </a:fld>
            <a:endParaRPr lang="en-US">
              <a:latin typeface="+mj-lt"/>
            </a:endParaRPr>
          </a:p>
        </p:txBody>
      </p:sp>
      <p:sp>
        <p:nvSpPr>
          <p:cNvPr id="65" name="日付プレースホルダー 64">
            <a:extLst>
              <a:ext uri="{FF2B5EF4-FFF2-40B4-BE49-F238E27FC236}">
                <a16:creationId xmlns:a16="http://schemas.microsoft.com/office/drawing/2014/main" id="{1C2E9351-9245-41D9-2308-2728A8822882}"/>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grpSp>
        <p:nvGrpSpPr>
          <p:cNvPr id="2" name="Group 23">
            <a:extLst>
              <a:ext uri="{FF2B5EF4-FFF2-40B4-BE49-F238E27FC236}">
                <a16:creationId xmlns:a16="http://schemas.microsoft.com/office/drawing/2014/main" id="{C067D179-A1ED-EB07-C61C-2FAC840967CB}"/>
              </a:ext>
            </a:extLst>
          </p:cNvPr>
          <p:cNvGrpSpPr/>
          <p:nvPr/>
        </p:nvGrpSpPr>
        <p:grpSpPr>
          <a:xfrm>
            <a:off x="2037356" y="1555627"/>
            <a:ext cx="5028483" cy="1465138"/>
            <a:chOff x="0" y="-238125"/>
            <a:chExt cx="1324374" cy="385879"/>
          </a:xfrm>
        </p:grpSpPr>
        <p:sp>
          <p:nvSpPr>
            <p:cNvPr id="3" name="Freeform 24">
              <a:extLst>
                <a:ext uri="{FF2B5EF4-FFF2-40B4-BE49-F238E27FC236}">
                  <a16:creationId xmlns:a16="http://schemas.microsoft.com/office/drawing/2014/main" id="{1B28D0F9-DBB3-159F-C04F-2ACFE20D267A}"/>
                </a:ext>
              </a:extLst>
            </p:cNvPr>
            <p:cNvSpPr/>
            <p:nvPr/>
          </p:nvSpPr>
          <p:spPr>
            <a:xfrm>
              <a:off x="13660" y="-81257"/>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 name="TextBox 25">
              <a:extLst>
                <a:ext uri="{FF2B5EF4-FFF2-40B4-BE49-F238E27FC236}">
                  <a16:creationId xmlns:a16="http://schemas.microsoft.com/office/drawing/2014/main" id="{C9D12BD2-1936-9B32-7FEB-0ABC0FEA65EC}"/>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6" name="TextBox 26">
            <a:extLst>
              <a:ext uri="{FF2B5EF4-FFF2-40B4-BE49-F238E27FC236}">
                <a16:creationId xmlns:a16="http://schemas.microsoft.com/office/drawing/2014/main" id="{F079C3F0-3F7F-6001-0CCB-43F2EE2C78F9}"/>
              </a:ext>
            </a:extLst>
          </p:cNvPr>
          <p:cNvSpPr txBox="1"/>
          <p:nvPr/>
        </p:nvSpPr>
        <p:spPr>
          <a:xfrm>
            <a:off x="2647163" y="2189683"/>
            <a:ext cx="3808075" cy="451214"/>
          </a:xfrm>
          <a:prstGeom prst="rect">
            <a:avLst/>
          </a:prstGeom>
        </p:spPr>
        <p:txBody>
          <a:bodyPr wrap="square"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システムテスト仕様書</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7" name="Group 2">
            <a:extLst>
              <a:ext uri="{FF2B5EF4-FFF2-40B4-BE49-F238E27FC236}">
                <a16:creationId xmlns:a16="http://schemas.microsoft.com/office/drawing/2014/main" id="{94C025BE-6790-94DC-99B0-B22B1F1D2584}"/>
              </a:ext>
            </a:extLst>
          </p:cNvPr>
          <p:cNvGrpSpPr/>
          <p:nvPr/>
        </p:nvGrpSpPr>
        <p:grpSpPr>
          <a:xfrm>
            <a:off x="10363200" y="6750561"/>
            <a:ext cx="6419850" cy="769024"/>
            <a:chOff x="0" y="0"/>
            <a:chExt cx="1690825" cy="476642"/>
          </a:xfrm>
        </p:grpSpPr>
        <p:sp>
          <p:nvSpPr>
            <p:cNvPr id="8" name="Freeform 3">
              <a:extLst>
                <a:ext uri="{FF2B5EF4-FFF2-40B4-BE49-F238E27FC236}">
                  <a16:creationId xmlns:a16="http://schemas.microsoft.com/office/drawing/2014/main" id="{B4FBB0BB-944B-6251-C8B1-E53202837AAA}"/>
                </a:ext>
              </a:extLst>
            </p:cNvPr>
            <p:cNvSpPr/>
            <p:nvPr/>
          </p:nvSpPr>
          <p:spPr>
            <a:xfrm>
              <a:off x="0" y="0"/>
              <a:ext cx="1690825" cy="476642"/>
            </a:xfrm>
            <a:custGeom>
              <a:avLst/>
              <a:gdLst/>
              <a:ahLst/>
              <a:cxnLst/>
              <a:rect l="l" t="t" r="r" b="b"/>
              <a:pathLst>
                <a:path w="1690825" h="476642">
                  <a:moveTo>
                    <a:pt x="0" y="0"/>
                  </a:moveTo>
                  <a:lnTo>
                    <a:pt x="1690825" y="0"/>
                  </a:lnTo>
                  <a:lnTo>
                    <a:pt x="1690825" y="476642"/>
                  </a:lnTo>
                  <a:lnTo>
                    <a:pt x="0" y="476642"/>
                  </a:lnTo>
                  <a:close/>
                </a:path>
              </a:pathLst>
            </a:custGeom>
            <a:solidFill>
              <a:srgbClr val="000000">
                <a:alpha val="0"/>
              </a:srgbClr>
            </a:solidFill>
            <a:ln w="28575" cap="sq">
              <a:solidFill>
                <a:srgbClr val="A6A6A6"/>
              </a:solidFill>
              <a:prstDash val="solid"/>
              <a:miter/>
            </a:ln>
          </p:spPr>
          <p:txBody>
            <a:bodyPr/>
            <a:lstStyle/>
            <a:p>
              <a:endParaRPr lang="ja-JP" altLang="en-US" sz="1600">
                <a:latin typeface="+mj-ea"/>
                <a:ea typeface="+mj-ea"/>
              </a:endParaRPr>
            </a:p>
          </p:txBody>
        </p:sp>
        <p:sp>
          <p:nvSpPr>
            <p:cNvPr id="9" name="TextBox 4">
              <a:extLst>
                <a:ext uri="{FF2B5EF4-FFF2-40B4-BE49-F238E27FC236}">
                  <a16:creationId xmlns:a16="http://schemas.microsoft.com/office/drawing/2014/main" id="{37285052-8780-7309-161D-33EA77BD754C}"/>
                </a:ext>
              </a:extLst>
            </p:cNvPr>
            <p:cNvSpPr txBox="1"/>
            <p:nvPr/>
          </p:nvSpPr>
          <p:spPr>
            <a:xfrm>
              <a:off x="0" y="-47625"/>
              <a:ext cx="1690825" cy="524267"/>
            </a:xfrm>
            <a:prstGeom prst="rect">
              <a:avLst/>
            </a:prstGeom>
          </p:spPr>
          <p:txBody>
            <a:bodyPr lIns="50800" tIns="50800" rIns="50800" bIns="50800" rtlCol="0" anchor="ctr"/>
            <a:lstStyle/>
            <a:p>
              <a:pPr marL="0" lvl="0" indent="0" algn="ctr">
                <a:lnSpc>
                  <a:spcPts val="3359"/>
                </a:lnSpc>
                <a:spcBef>
                  <a:spcPct val="0"/>
                </a:spcBef>
              </a:pPr>
              <a:endParaRPr sz="1600">
                <a:latin typeface="+mj-ea"/>
                <a:ea typeface="+mj-ea"/>
              </a:endParaRPr>
            </a:p>
          </p:txBody>
        </p:sp>
      </p:grpSp>
      <p:grpSp>
        <p:nvGrpSpPr>
          <p:cNvPr id="10" name="Group 5">
            <a:extLst>
              <a:ext uri="{FF2B5EF4-FFF2-40B4-BE49-F238E27FC236}">
                <a16:creationId xmlns:a16="http://schemas.microsoft.com/office/drawing/2014/main" id="{49F84A74-2C40-05E9-C926-F5862FAD9A3E}"/>
              </a:ext>
            </a:extLst>
          </p:cNvPr>
          <p:cNvGrpSpPr/>
          <p:nvPr/>
        </p:nvGrpSpPr>
        <p:grpSpPr>
          <a:xfrm>
            <a:off x="1504951" y="6697463"/>
            <a:ext cx="6419850" cy="822122"/>
            <a:chOff x="0" y="0"/>
            <a:chExt cx="1690825" cy="476642"/>
          </a:xfrm>
        </p:grpSpPr>
        <p:sp>
          <p:nvSpPr>
            <p:cNvPr id="11" name="Freeform 6">
              <a:extLst>
                <a:ext uri="{FF2B5EF4-FFF2-40B4-BE49-F238E27FC236}">
                  <a16:creationId xmlns:a16="http://schemas.microsoft.com/office/drawing/2014/main" id="{38800876-09F7-8E21-B220-7598A269139B}"/>
                </a:ext>
              </a:extLst>
            </p:cNvPr>
            <p:cNvSpPr/>
            <p:nvPr/>
          </p:nvSpPr>
          <p:spPr>
            <a:xfrm>
              <a:off x="0" y="0"/>
              <a:ext cx="1690825" cy="476642"/>
            </a:xfrm>
            <a:custGeom>
              <a:avLst/>
              <a:gdLst/>
              <a:ahLst/>
              <a:cxnLst/>
              <a:rect l="l" t="t" r="r" b="b"/>
              <a:pathLst>
                <a:path w="1690825" h="476642">
                  <a:moveTo>
                    <a:pt x="0" y="0"/>
                  </a:moveTo>
                  <a:lnTo>
                    <a:pt x="1690825" y="0"/>
                  </a:lnTo>
                  <a:lnTo>
                    <a:pt x="1690825" y="476642"/>
                  </a:lnTo>
                  <a:lnTo>
                    <a:pt x="0" y="476642"/>
                  </a:lnTo>
                  <a:close/>
                </a:path>
              </a:pathLst>
            </a:custGeom>
            <a:solidFill>
              <a:srgbClr val="000000">
                <a:alpha val="0"/>
              </a:srgbClr>
            </a:solidFill>
            <a:ln w="28575" cap="sq">
              <a:solidFill>
                <a:srgbClr val="A6A6A6"/>
              </a:solidFill>
              <a:prstDash val="solid"/>
              <a:miter/>
            </a:ln>
          </p:spPr>
          <p:txBody>
            <a:bodyPr/>
            <a:lstStyle/>
            <a:p>
              <a:endParaRPr lang="ja-JP" altLang="en-US" sz="1600">
                <a:latin typeface="+mj-ea"/>
                <a:ea typeface="+mj-ea"/>
              </a:endParaRPr>
            </a:p>
          </p:txBody>
        </p:sp>
        <p:sp>
          <p:nvSpPr>
            <p:cNvPr id="12" name="TextBox 7">
              <a:extLst>
                <a:ext uri="{FF2B5EF4-FFF2-40B4-BE49-F238E27FC236}">
                  <a16:creationId xmlns:a16="http://schemas.microsoft.com/office/drawing/2014/main" id="{7C6AAF5B-F858-59F3-E2F7-2CA5D2A19C56}"/>
                </a:ext>
              </a:extLst>
            </p:cNvPr>
            <p:cNvSpPr txBox="1"/>
            <p:nvPr/>
          </p:nvSpPr>
          <p:spPr>
            <a:xfrm>
              <a:off x="0" y="-47625"/>
              <a:ext cx="1690825" cy="524267"/>
            </a:xfrm>
            <a:prstGeom prst="rect">
              <a:avLst/>
            </a:prstGeom>
          </p:spPr>
          <p:txBody>
            <a:bodyPr lIns="50800" tIns="50800" rIns="50800" bIns="50800" rtlCol="0" anchor="ctr"/>
            <a:lstStyle/>
            <a:p>
              <a:pPr marL="0" lvl="0" indent="0" algn="ctr">
                <a:lnSpc>
                  <a:spcPts val="3359"/>
                </a:lnSpc>
                <a:spcBef>
                  <a:spcPct val="0"/>
                </a:spcBef>
              </a:pPr>
              <a:endParaRPr sz="1600">
                <a:latin typeface="+mj-ea"/>
                <a:ea typeface="+mj-ea"/>
              </a:endParaRPr>
            </a:p>
          </p:txBody>
        </p:sp>
      </p:grpSp>
      <p:grpSp>
        <p:nvGrpSpPr>
          <p:cNvPr id="13" name="Group 8">
            <a:extLst>
              <a:ext uri="{FF2B5EF4-FFF2-40B4-BE49-F238E27FC236}">
                <a16:creationId xmlns:a16="http://schemas.microsoft.com/office/drawing/2014/main" id="{D5C29A71-2761-EAFB-C369-139CA95A75E4}"/>
              </a:ext>
            </a:extLst>
          </p:cNvPr>
          <p:cNvGrpSpPr/>
          <p:nvPr/>
        </p:nvGrpSpPr>
        <p:grpSpPr>
          <a:xfrm>
            <a:off x="10363200" y="4372662"/>
            <a:ext cx="6419850" cy="845863"/>
            <a:chOff x="0" y="0"/>
            <a:chExt cx="1690825" cy="476642"/>
          </a:xfrm>
        </p:grpSpPr>
        <p:sp>
          <p:nvSpPr>
            <p:cNvPr id="14" name="Freeform 9">
              <a:extLst>
                <a:ext uri="{FF2B5EF4-FFF2-40B4-BE49-F238E27FC236}">
                  <a16:creationId xmlns:a16="http://schemas.microsoft.com/office/drawing/2014/main" id="{E93620BA-8759-5584-C5A9-C415BD21E0C7}"/>
                </a:ext>
              </a:extLst>
            </p:cNvPr>
            <p:cNvSpPr/>
            <p:nvPr/>
          </p:nvSpPr>
          <p:spPr>
            <a:xfrm>
              <a:off x="0" y="0"/>
              <a:ext cx="1690825" cy="476642"/>
            </a:xfrm>
            <a:custGeom>
              <a:avLst/>
              <a:gdLst/>
              <a:ahLst/>
              <a:cxnLst/>
              <a:rect l="l" t="t" r="r" b="b"/>
              <a:pathLst>
                <a:path w="1690825" h="476642">
                  <a:moveTo>
                    <a:pt x="0" y="0"/>
                  </a:moveTo>
                  <a:lnTo>
                    <a:pt x="1690825" y="0"/>
                  </a:lnTo>
                  <a:lnTo>
                    <a:pt x="1690825" y="476642"/>
                  </a:lnTo>
                  <a:lnTo>
                    <a:pt x="0" y="476642"/>
                  </a:lnTo>
                  <a:close/>
                </a:path>
              </a:pathLst>
            </a:custGeom>
            <a:solidFill>
              <a:srgbClr val="000000">
                <a:alpha val="0"/>
              </a:srgbClr>
            </a:solidFill>
            <a:ln w="28575" cap="sq">
              <a:solidFill>
                <a:srgbClr val="A6A6A6"/>
              </a:solidFill>
              <a:prstDash val="solid"/>
              <a:miter/>
            </a:ln>
          </p:spPr>
          <p:txBody>
            <a:bodyPr/>
            <a:lstStyle/>
            <a:p>
              <a:endParaRPr lang="ja-JP" altLang="en-US" sz="1600">
                <a:latin typeface="+mj-ea"/>
                <a:ea typeface="+mj-ea"/>
              </a:endParaRPr>
            </a:p>
          </p:txBody>
        </p:sp>
        <p:sp>
          <p:nvSpPr>
            <p:cNvPr id="15" name="TextBox 10">
              <a:extLst>
                <a:ext uri="{FF2B5EF4-FFF2-40B4-BE49-F238E27FC236}">
                  <a16:creationId xmlns:a16="http://schemas.microsoft.com/office/drawing/2014/main" id="{B08F0091-F83A-C64C-C2C1-7B9A9AC6F4C5}"/>
                </a:ext>
              </a:extLst>
            </p:cNvPr>
            <p:cNvSpPr txBox="1"/>
            <p:nvPr/>
          </p:nvSpPr>
          <p:spPr>
            <a:xfrm>
              <a:off x="0" y="-47625"/>
              <a:ext cx="1690825" cy="524267"/>
            </a:xfrm>
            <a:prstGeom prst="rect">
              <a:avLst/>
            </a:prstGeom>
          </p:spPr>
          <p:txBody>
            <a:bodyPr lIns="50800" tIns="50800" rIns="50800" bIns="50800" rtlCol="0" anchor="ctr"/>
            <a:lstStyle/>
            <a:p>
              <a:pPr marL="0" lvl="0" indent="0" algn="ctr">
                <a:lnSpc>
                  <a:spcPts val="3359"/>
                </a:lnSpc>
                <a:spcBef>
                  <a:spcPct val="0"/>
                </a:spcBef>
              </a:pPr>
              <a:endParaRPr sz="1600">
                <a:latin typeface="+mj-ea"/>
                <a:ea typeface="+mj-ea"/>
              </a:endParaRPr>
            </a:p>
          </p:txBody>
        </p:sp>
      </p:grpSp>
      <p:grpSp>
        <p:nvGrpSpPr>
          <p:cNvPr id="28" name="Group 11">
            <a:extLst>
              <a:ext uri="{FF2B5EF4-FFF2-40B4-BE49-F238E27FC236}">
                <a16:creationId xmlns:a16="http://schemas.microsoft.com/office/drawing/2014/main" id="{691173A9-EB6F-E07F-B77A-A50048244745}"/>
              </a:ext>
            </a:extLst>
          </p:cNvPr>
          <p:cNvGrpSpPr/>
          <p:nvPr/>
        </p:nvGrpSpPr>
        <p:grpSpPr>
          <a:xfrm>
            <a:off x="1504951" y="4391998"/>
            <a:ext cx="6419850" cy="904267"/>
            <a:chOff x="0" y="0"/>
            <a:chExt cx="1690825" cy="476642"/>
          </a:xfrm>
        </p:grpSpPr>
        <p:sp>
          <p:nvSpPr>
            <p:cNvPr id="29" name="Freeform 12">
              <a:extLst>
                <a:ext uri="{FF2B5EF4-FFF2-40B4-BE49-F238E27FC236}">
                  <a16:creationId xmlns:a16="http://schemas.microsoft.com/office/drawing/2014/main" id="{BA5AAF6C-99EE-7655-0676-043A13EB64AB}"/>
                </a:ext>
              </a:extLst>
            </p:cNvPr>
            <p:cNvSpPr/>
            <p:nvPr/>
          </p:nvSpPr>
          <p:spPr>
            <a:xfrm>
              <a:off x="0" y="0"/>
              <a:ext cx="1690825" cy="476642"/>
            </a:xfrm>
            <a:custGeom>
              <a:avLst/>
              <a:gdLst/>
              <a:ahLst/>
              <a:cxnLst/>
              <a:rect l="l" t="t" r="r" b="b"/>
              <a:pathLst>
                <a:path w="1690825" h="476642">
                  <a:moveTo>
                    <a:pt x="0" y="0"/>
                  </a:moveTo>
                  <a:lnTo>
                    <a:pt x="1690825" y="0"/>
                  </a:lnTo>
                  <a:lnTo>
                    <a:pt x="1690825" y="476642"/>
                  </a:lnTo>
                  <a:lnTo>
                    <a:pt x="0" y="476642"/>
                  </a:lnTo>
                  <a:close/>
                </a:path>
              </a:pathLst>
            </a:custGeom>
            <a:solidFill>
              <a:srgbClr val="000000">
                <a:alpha val="0"/>
              </a:srgbClr>
            </a:solidFill>
            <a:ln w="28575" cap="sq">
              <a:solidFill>
                <a:srgbClr val="A6A6A6"/>
              </a:solidFill>
              <a:prstDash val="solid"/>
              <a:miter/>
            </a:ln>
          </p:spPr>
          <p:txBody>
            <a:bodyPr/>
            <a:lstStyle/>
            <a:p>
              <a:endParaRPr lang="ja-JP" altLang="en-US" sz="1600">
                <a:latin typeface="+mj-ea"/>
                <a:ea typeface="+mj-ea"/>
              </a:endParaRPr>
            </a:p>
          </p:txBody>
        </p:sp>
        <p:sp>
          <p:nvSpPr>
            <p:cNvPr id="30" name="TextBox 13">
              <a:extLst>
                <a:ext uri="{FF2B5EF4-FFF2-40B4-BE49-F238E27FC236}">
                  <a16:creationId xmlns:a16="http://schemas.microsoft.com/office/drawing/2014/main" id="{3F40F084-8B50-5933-790D-F220E41A90F2}"/>
                </a:ext>
              </a:extLst>
            </p:cNvPr>
            <p:cNvSpPr txBox="1"/>
            <p:nvPr/>
          </p:nvSpPr>
          <p:spPr>
            <a:xfrm>
              <a:off x="0" y="-47625"/>
              <a:ext cx="1690825" cy="524267"/>
            </a:xfrm>
            <a:prstGeom prst="rect">
              <a:avLst/>
            </a:prstGeom>
          </p:spPr>
          <p:txBody>
            <a:bodyPr lIns="50800" tIns="50800" rIns="50800" bIns="50800" rtlCol="0" anchor="ctr"/>
            <a:lstStyle/>
            <a:p>
              <a:pPr marL="0" lvl="0" indent="0" algn="ctr">
                <a:lnSpc>
                  <a:spcPts val="3359"/>
                </a:lnSpc>
                <a:spcBef>
                  <a:spcPct val="0"/>
                </a:spcBef>
              </a:pPr>
              <a:endParaRPr sz="1600">
                <a:latin typeface="+mj-ea"/>
                <a:ea typeface="+mj-ea"/>
              </a:endParaRPr>
            </a:p>
          </p:txBody>
        </p:sp>
      </p:grpSp>
      <p:sp>
        <p:nvSpPr>
          <p:cNvPr id="31" name="TextBox 14">
            <a:extLst>
              <a:ext uri="{FF2B5EF4-FFF2-40B4-BE49-F238E27FC236}">
                <a16:creationId xmlns:a16="http://schemas.microsoft.com/office/drawing/2014/main" id="{F776A4E7-A605-2A0B-B988-D0782678C93A}"/>
              </a:ext>
            </a:extLst>
          </p:cNvPr>
          <p:cNvSpPr txBox="1"/>
          <p:nvPr/>
        </p:nvSpPr>
        <p:spPr>
          <a:xfrm>
            <a:off x="10935589" y="6781979"/>
            <a:ext cx="5275070" cy="712470"/>
          </a:xfrm>
          <a:prstGeom prst="rect">
            <a:avLst/>
          </a:prstGeom>
        </p:spPr>
        <p:txBody>
          <a:bodyPr lIns="0" tIns="0" rIns="0" bIns="0" rtlCol="0" anchor="t">
            <a:spAutoFit/>
          </a:bodyPr>
          <a:lstStyle/>
          <a:p>
            <a:pPr algn="ctr">
              <a:lnSpc>
                <a:spcPts val="5880"/>
              </a:lnSpc>
            </a:pPr>
            <a:r>
              <a:rPr lang="ja-JP" altLang="en-US" sz="4000" b="1">
                <a:latin typeface="+mj-ea"/>
                <a:ea typeface="+mj-ea"/>
                <a:cs typeface="Noto Sans JP Bold"/>
                <a:sym typeface="Noto Sans JP Bold"/>
              </a:rPr>
              <a:t>期待される結果</a:t>
            </a:r>
            <a:endParaRPr lang="en-US" sz="4000" b="1">
              <a:latin typeface="+mj-ea"/>
              <a:ea typeface="+mj-ea"/>
              <a:cs typeface="Noto Sans JP Bold"/>
              <a:sym typeface="Noto Sans JP Bold"/>
            </a:endParaRPr>
          </a:p>
        </p:txBody>
      </p:sp>
      <p:sp>
        <p:nvSpPr>
          <p:cNvPr id="32" name="TextBox 15">
            <a:extLst>
              <a:ext uri="{FF2B5EF4-FFF2-40B4-BE49-F238E27FC236}">
                <a16:creationId xmlns:a16="http://schemas.microsoft.com/office/drawing/2014/main" id="{C6E80A8A-0DC2-24BF-BD72-84D4C4EAE2A4}"/>
              </a:ext>
            </a:extLst>
          </p:cNvPr>
          <p:cNvSpPr txBox="1"/>
          <p:nvPr/>
        </p:nvSpPr>
        <p:spPr>
          <a:xfrm>
            <a:off x="1627451" y="6750561"/>
            <a:ext cx="6134712" cy="712470"/>
          </a:xfrm>
          <a:prstGeom prst="rect">
            <a:avLst/>
          </a:prstGeom>
        </p:spPr>
        <p:txBody>
          <a:bodyPr lIns="0" tIns="0" rIns="0" bIns="0" rtlCol="0" anchor="t">
            <a:spAutoFit/>
          </a:bodyPr>
          <a:lstStyle/>
          <a:p>
            <a:pPr algn="ctr">
              <a:lnSpc>
                <a:spcPts val="5880"/>
              </a:lnSpc>
            </a:pPr>
            <a:r>
              <a:rPr lang="ja-JP" altLang="en-US" sz="4000" b="1">
                <a:latin typeface="+mj-ea"/>
                <a:ea typeface="+mj-ea"/>
                <a:cs typeface="Noto Sans JP Bold"/>
                <a:sym typeface="Noto Sans JP Bold"/>
              </a:rPr>
              <a:t>テスト手順</a:t>
            </a:r>
            <a:endParaRPr lang="en-US" sz="4000" b="1">
              <a:latin typeface="+mj-ea"/>
              <a:ea typeface="+mj-ea"/>
              <a:cs typeface="Noto Sans JP Bold"/>
              <a:sym typeface="Noto Sans JP Bold"/>
            </a:endParaRPr>
          </a:p>
        </p:txBody>
      </p:sp>
      <p:sp>
        <p:nvSpPr>
          <p:cNvPr id="33" name="TextBox 16">
            <a:extLst>
              <a:ext uri="{FF2B5EF4-FFF2-40B4-BE49-F238E27FC236}">
                <a16:creationId xmlns:a16="http://schemas.microsoft.com/office/drawing/2014/main" id="{01660C05-B3D2-1C9D-98BE-09E5FF32FF1D}"/>
              </a:ext>
            </a:extLst>
          </p:cNvPr>
          <p:cNvSpPr txBox="1"/>
          <p:nvPr/>
        </p:nvSpPr>
        <p:spPr>
          <a:xfrm>
            <a:off x="10964619" y="4475409"/>
            <a:ext cx="5275070" cy="712470"/>
          </a:xfrm>
          <a:prstGeom prst="rect">
            <a:avLst/>
          </a:prstGeom>
        </p:spPr>
        <p:txBody>
          <a:bodyPr lIns="0" tIns="0" rIns="0" bIns="0" rtlCol="0" anchor="t">
            <a:spAutoFit/>
          </a:bodyPr>
          <a:lstStyle/>
          <a:p>
            <a:pPr algn="ctr">
              <a:lnSpc>
                <a:spcPts val="5880"/>
              </a:lnSpc>
            </a:pPr>
            <a:r>
              <a:rPr lang="ja-JP" altLang="en-US" sz="4000" b="1">
                <a:latin typeface="+mj-ea"/>
                <a:ea typeface="+mj-ea"/>
                <a:cs typeface="Noto Sans JP Bold"/>
                <a:sym typeface="Noto Sans JP Bold"/>
              </a:rPr>
              <a:t>テスト項目</a:t>
            </a:r>
            <a:endParaRPr lang="en-US" sz="4000" b="1">
              <a:latin typeface="+mj-ea"/>
              <a:ea typeface="+mj-ea"/>
              <a:cs typeface="Noto Sans JP Bold"/>
              <a:sym typeface="Noto Sans JP Bold"/>
            </a:endParaRPr>
          </a:p>
        </p:txBody>
      </p:sp>
      <p:sp>
        <p:nvSpPr>
          <p:cNvPr id="34" name="TextBox 17">
            <a:extLst>
              <a:ext uri="{FF2B5EF4-FFF2-40B4-BE49-F238E27FC236}">
                <a16:creationId xmlns:a16="http://schemas.microsoft.com/office/drawing/2014/main" id="{F6FFDC87-098F-DE9E-3B42-6077ADA299B5}"/>
              </a:ext>
            </a:extLst>
          </p:cNvPr>
          <p:cNvSpPr txBox="1"/>
          <p:nvPr/>
        </p:nvSpPr>
        <p:spPr>
          <a:xfrm>
            <a:off x="2077341" y="4495976"/>
            <a:ext cx="5275070" cy="712470"/>
          </a:xfrm>
          <a:prstGeom prst="rect">
            <a:avLst/>
          </a:prstGeom>
        </p:spPr>
        <p:txBody>
          <a:bodyPr lIns="0" tIns="0" rIns="0" bIns="0" rtlCol="0" anchor="t">
            <a:spAutoFit/>
          </a:bodyPr>
          <a:lstStyle/>
          <a:p>
            <a:pPr algn="ctr">
              <a:lnSpc>
                <a:spcPts val="5880"/>
              </a:lnSpc>
            </a:pPr>
            <a:r>
              <a:rPr lang="ja-JP" altLang="en-US" sz="4000" b="1">
                <a:latin typeface="+mj-ea"/>
                <a:ea typeface="+mj-ea"/>
                <a:cs typeface="Noto Sans JP Bold"/>
                <a:sym typeface="Noto Sans JP Bold"/>
              </a:rPr>
              <a:t>機能</a:t>
            </a:r>
            <a:endParaRPr lang="en-US" sz="4000" b="1">
              <a:latin typeface="+mj-ea"/>
              <a:ea typeface="+mj-ea"/>
              <a:cs typeface="Noto Sans JP Bold"/>
              <a:sym typeface="Noto Sans JP Bold"/>
            </a:endParaRPr>
          </a:p>
        </p:txBody>
      </p:sp>
      <p:sp>
        <p:nvSpPr>
          <p:cNvPr id="35" name="TextBox 26">
            <a:extLst>
              <a:ext uri="{FF2B5EF4-FFF2-40B4-BE49-F238E27FC236}">
                <a16:creationId xmlns:a16="http://schemas.microsoft.com/office/drawing/2014/main" id="{2A6CDBDB-A18B-E720-7A1D-5E6727EFB9FF}"/>
              </a:ext>
            </a:extLst>
          </p:cNvPr>
          <p:cNvSpPr txBox="1"/>
          <p:nvPr/>
        </p:nvSpPr>
        <p:spPr>
          <a:xfrm>
            <a:off x="1553584" y="5751589"/>
            <a:ext cx="6208579" cy="426720"/>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スレッド一覧、編集、削除、</a:t>
            </a: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UI</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等</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7" name="TextBox 26">
            <a:extLst>
              <a:ext uri="{FF2B5EF4-FFF2-40B4-BE49-F238E27FC236}">
                <a16:creationId xmlns:a16="http://schemas.microsoft.com/office/drawing/2014/main" id="{E509298B-DE27-016C-CBE8-1D3782BAC830}"/>
              </a:ext>
            </a:extLst>
          </p:cNvPr>
          <p:cNvSpPr txBox="1"/>
          <p:nvPr/>
        </p:nvSpPr>
        <p:spPr>
          <a:xfrm>
            <a:off x="10468834" y="5271623"/>
            <a:ext cx="6208579" cy="1425840"/>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一覧が正しく表示される</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自分のスレッドを削除できる</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表示崩れしない</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8" name="TextBox 26">
            <a:extLst>
              <a:ext uri="{FF2B5EF4-FFF2-40B4-BE49-F238E27FC236}">
                <a16:creationId xmlns:a16="http://schemas.microsoft.com/office/drawing/2014/main" id="{885A041B-2CAD-34C3-4C81-303E0D9169E8}"/>
              </a:ext>
            </a:extLst>
          </p:cNvPr>
          <p:cNvSpPr txBox="1"/>
          <p:nvPr/>
        </p:nvSpPr>
        <p:spPr>
          <a:xfrm>
            <a:off x="783227" y="7534843"/>
            <a:ext cx="7823161" cy="1425840"/>
          </a:xfrm>
          <a:prstGeom prst="rect">
            <a:avLst/>
          </a:prstGeom>
        </p:spPr>
        <p:txBody>
          <a:bodyPr wrap="square" lIns="0" tIns="0" rIns="0" bIns="0" rtlCol="0" anchor="t">
            <a:spAutoFit/>
          </a:bodyPr>
          <a:lstStyle/>
          <a:p>
            <a:pPr marL="514350" indent="-514350" algn="ctr">
              <a:lnSpc>
                <a:spcPts val="3842"/>
              </a:lnSpc>
              <a:spcBef>
                <a:spcPct val="0"/>
              </a:spcBef>
              <a:buAutoNum type="arabicPeriod"/>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ログインし、</a:t>
            </a:r>
            <a:r>
              <a:rPr lang="en-US" altLang="ja-JP" sz="2000" b="1" spc="41" err="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thread_list.php</a:t>
            </a: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 </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を開く。</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marL="514350" indent="-514350" algn="ctr">
              <a:lnSpc>
                <a:spcPts val="3842"/>
              </a:lnSpc>
              <a:spcBef>
                <a:spcPct val="0"/>
              </a:spcBef>
              <a:buAutoNum type="arabicPeriod"/>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自分が投稿したスレッドと、他人が投稿したスレッドが両方表示されている状態にする。</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9" name="TextBox 26">
            <a:extLst>
              <a:ext uri="{FF2B5EF4-FFF2-40B4-BE49-F238E27FC236}">
                <a16:creationId xmlns:a16="http://schemas.microsoft.com/office/drawing/2014/main" id="{07370DA5-FEEB-6D8E-B4D5-2C0AABDE83EF}"/>
              </a:ext>
            </a:extLst>
          </p:cNvPr>
          <p:cNvSpPr txBox="1"/>
          <p:nvPr/>
        </p:nvSpPr>
        <p:spPr>
          <a:xfrm>
            <a:off x="10770426" y="7841869"/>
            <a:ext cx="6208579" cy="938527"/>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親投稿のみが一覧で表示されること（返信は表示されない）。</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5" name="TextBox 22">
            <a:extLst>
              <a:ext uri="{FF2B5EF4-FFF2-40B4-BE49-F238E27FC236}">
                <a16:creationId xmlns:a16="http://schemas.microsoft.com/office/drawing/2014/main" id="{604BD7F6-A801-D950-9EC2-995296E77A97}"/>
              </a:ext>
            </a:extLst>
          </p:cNvPr>
          <p:cNvSpPr txBox="1"/>
          <p:nvPr/>
        </p:nvSpPr>
        <p:spPr>
          <a:xfrm>
            <a:off x="1504951" y="3033223"/>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各ページ、各機能についての動作確認</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40" name="TextBox 23">
            <a:extLst>
              <a:ext uri="{FF2B5EF4-FFF2-40B4-BE49-F238E27FC236}">
                <a16:creationId xmlns:a16="http://schemas.microsoft.com/office/drawing/2014/main" id="{B1294648-808C-4DCE-0400-C3BD95476785}"/>
              </a:ext>
            </a:extLst>
          </p:cNvPr>
          <p:cNvSpPr txBox="1"/>
          <p:nvPr/>
        </p:nvSpPr>
        <p:spPr>
          <a:xfrm>
            <a:off x="9913597" y="3238294"/>
            <a:ext cx="1516846" cy="429733"/>
          </a:xfrm>
          <a:prstGeom prst="rect">
            <a:avLst/>
          </a:prstGeom>
        </p:spPr>
        <p:txBody>
          <a:bodyPr wrap="square" lIns="0" tIns="0" rIns="0" bIns="0" rtlCol="0" anchor="t">
            <a:spAutoFit/>
          </a:bodyPr>
          <a:lstStyle/>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別途資料</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3308928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6B0A1-A1C1-35E0-1660-CF36FCDA1408}"/>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AD65E79F-B8D0-6475-A777-17F07C49A036}"/>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2ECC06BD-32F8-202B-B4B0-4729CE3F20D6}"/>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9F43482D-C47C-3233-E3E4-5B96235D420C}"/>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26A2F14E-FE43-F679-E8B9-4ED460CD6EA2}"/>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18C27B61-B226-27E2-1F48-6E0686785595}"/>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1017DD01-C079-33E1-8417-1C94510F43D9}"/>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46ADF71C-F775-A7EF-9C8B-194FA8D2D631}"/>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879226EB-2050-ED71-BA4A-FD355D3C6666}"/>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E4F76AA8-10D9-626F-1932-1DF4446590DF}"/>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78C881E8-6B04-ED86-5E46-2BF349439BD9}"/>
              </a:ext>
            </a:extLst>
          </p:cNvPr>
          <p:cNvSpPr txBox="1"/>
          <p:nvPr/>
        </p:nvSpPr>
        <p:spPr>
          <a:xfrm>
            <a:off x="3352800" y="1232365"/>
            <a:ext cx="10972800" cy="620747"/>
          </a:xfrm>
          <a:prstGeom prst="rect">
            <a:avLst/>
          </a:prstGeom>
        </p:spPr>
        <p:txBody>
          <a:bodyPr wrap="square" lIns="0" tIns="0" rIns="0" bIns="0" rtlCol="0" anchor="t">
            <a:spAutoFit/>
          </a:bodyPr>
          <a:lstStyle/>
          <a:p>
            <a:pPr>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機能テスト、</a:t>
            </a:r>
            <a:r>
              <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UI</a:t>
            </a: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a:t>
            </a:r>
            <a:r>
              <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UX</a:t>
            </a: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テスト（テスト仕様書より一部抜粋）</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6391F8F5-70AC-4BBF-9F0C-D34B0277A9F7}"/>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9A458CA1-9EB6-9AB1-6E97-2C9169B9858C}"/>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6-1</a:t>
            </a:r>
          </a:p>
        </p:txBody>
      </p:sp>
      <p:sp>
        <p:nvSpPr>
          <p:cNvPr id="36" name="TextBox 25">
            <a:extLst>
              <a:ext uri="{FF2B5EF4-FFF2-40B4-BE49-F238E27FC236}">
                <a16:creationId xmlns:a16="http://schemas.microsoft.com/office/drawing/2014/main" id="{55E5F5CB-AF19-B7A4-087E-B6B8C9B6222A}"/>
              </a:ext>
            </a:extLst>
          </p:cNvPr>
          <p:cNvSpPr txBox="1"/>
          <p:nvPr/>
        </p:nvSpPr>
        <p:spPr>
          <a:xfrm>
            <a:off x="2037356" y="1555627"/>
            <a:ext cx="4976618" cy="1465138"/>
          </a:xfrm>
          <a:prstGeom prst="rect">
            <a:avLst/>
          </a:prstGeom>
        </p:spPr>
        <p:txBody>
          <a:bodyPr lIns="50800" tIns="50800" rIns="50800" bIns="50800" rtlCol="0" anchor="ctr"/>
          <a:lstStyle/>
          <a:p>
            <a:pPr algn="ctr">
              <a:lnSpc>
                <a:spcPts val="2745"/>
              </a:lnSpc>
            </a:pPr>
            <a:endParaRPr>
              <a:latin typeface="+mj-lt"/>
            </a:endParaRPr>
          </a:p>
        </p:txBody>
      </p:sp>
      <p:sp>
        <p:nvSpPr>
          <p:cNvPr id="63" name="フッター プレースホルダー 62">
            <a:extLst>
              <a:ext uri="{FF2B5EF4-FFF2-40B4-BE49-F238E27FC236}">
                <a16:creationId xmlns:a16="http://schemas.microsoft.com/office/drawing/2014/main" id="{F5AB07B9-18F0-BF38-ACBA-B31A00EB6566}"/>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9805F270-DE3E-269F-2A2A-C693C192DC36}"/>
              </a:ext>
            </a:extLst>
          </p:cNvPr>
          <p:cNvSpPr>
            <a:spLocks noGrp="1"/>
          </p:cNvSpPr>
          <p:nvPr>
            <p:ph type="sldNum" sz="quarter" idx="12"/>
          </p:nvPr>
        </p:nvSpPr>
        <p:spPr/>
        <p:txBody>
          <a:bodyPr/>
          <a:lstStyle/>
          <a:p>
            <a:fld id="{B6F15528-21DE-4FAA-801E-634DDDAF4B2B}" type="slidenum">
              <a:rPr lang="en-US" smtClean="0">
                <a:latin typeface="+mj-lt"/>
              </a:rPr>
              <a:pPr/>
              <a:t>27</a:t>
            </a:fld>
            <a:endParaRPr lang="en-US">
              <a:latin typeface="+mj-lt"/>
            </a:endParaRPr>
          </a:p>
        </p:txBody>
      </p:sp>
      <p:sp>
        <p:nvSpPr>
          <p:cNvPr id="65" name="日付プレースホルダー 64">
            <a:extLst>
              <a:ext uri="{FF2B5EF4-FFF2-40B4-BE49-F238E27FC236}">
                <a16:creationId xmlns:a16="http://schemas.microsoft.com/office/drawing/2014/main" id="{FAEDAE3F-BD39-30A6-57C9-25A21382418B}"/>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graphicFrame>
        <p:nvGraphicFramePr>
          <p:cNvPr id="5" name="表 4">
            <a:extLst>
              <a:ext uri="{FF2B5EF4-FFF2-40B4-BE49-F238E27FC236}">
                <a16:creationId xmlns:a16="http://schemas.microsoft.com/office/drawing/2014/main" id="{D5FB7F7B-E444-228F-F3B3-FEB17C48CC30}"/>
              </a:ext>
            </a:extLst>
          </p:cNvPr>
          <p:cNvGraphicFramePr>
            <a:graphicFrameLocks noGrp="1"/>
          </p:cNvGraphicFramePr>
          <p:nvPr>
            <p:extLst>
              <p:ext uri="{D42A27DB-BD31-4B8C-83A1-F6EECF244321}">
                <p14:modId xmlns:p14="http://schemas.microsoft.com/office/powerpoint/2010/main" val="1629803605"/>
              </p:ext>
            </p:extLst>
          </p:nvPr>
        </p:nvGraphicFramePr>
        <p:xfrm>
          <a:off x="685801" y="2091546"/>
          <a:ext cx="17369479" cy="7167946"/>
        </p:xfrm>
        <a:graphic>
          <a:graphicData uri="http://schemas.openxmlformats.org/drawingml/2006/table">
            <a:tbl>
              <a:tblPr>
                <a:tableStyleId>{5C22544A-7EE6-4342-B048-85BDC9FD1C3A}</a:tableStyleId>
              </a:tblPr>
              <a:tblGrid>
                <a:gridCol w="2092013">
                  <a:extLst>
                    <a:ext uri="{9D8B030D-6E8A-4147-A177-3AD203B41FA5}">
                      <a16:colId xmlns:a16="http://schemas.microsoft.com/office/drawing/2014/main" val="2659533725"/>
                    </a:ext>
                  </a:extLst>
                </a:gridCol>
                <a:gridCol w="2034437">
                  <a:extLst>
                    <a:ext uri="{9D8B030D-6E8A-4147-A177-3AD203B41FA5}">
                      <a16:colId xmlns:a16="http://schemas.microsoft.com/office/drawing/2014/main" val="1147078475"/>
                    </a:ext>
                  </a:extLst>
                </a:gridCol>
                <a:gridCol w="4913358">
                  <a:extLst>
                    <a:ext uri="{9D8B030D-6E8A-4147-A177-3AD203B41FA5}">
                      <a16:colId xmlns:a16="http://schemas.microsoft.com/office/drawing/2014/main" val="4265940532"/>
                    </a:ext>
                  </a:extLst>
                </a:gridCol>
                <a:gridCol w="4913358">
                  <a:extLst>
                    <a:ext uri="{9D8B030D-6E8A-4147-A177-3AD203B41FA5}">
                      <a16:colId xmlns:a16="http://schemas.microsoft.com/office/drawing/2014/main" val="1175506563"/>
                    </a:ext>
                  </a:extLst>
                </a:gridCol>
                <a:gridCol w="1515433">
                  <a:extLst>
                    <a:ext uri="{9D8B030D-6E8A-4147-A177-3AD203B41FA5}">
                      <a16:colId xmlns:a16="http://schemas.microsoft.com/office/drawing/2014/main" val="926911258"/>
                    </a:ext>
                  </a:extLst>
                </a:gridCol>
                <a:gridCol w="1900880">
                  <a:extLst>
                    <a:ext uri="{9D8B030D-6E8A-4147-A177-3AD203B41FA5}">
                      <a16:colId xmlns:a16="http://schemas.microsoft.com/office/drawing/2014/main" val="4286408801"/>
                    </a:ext>
                  </a:extLst>
                </a:gridCol>
              </a:tblGrid>
              <a:tr h="443602">
                <a:tc>
                  <a:txBody>
                    <a:bodyPr/>
                    <a:lstStyle/>
                    <a:p>
                      <a:pPr algn="l" rtl="0" fontAlgn="ctr">
                        <a:buNone/>
                      </a:pPr>
                      <a:r>
                        <a:rPr lang="ja-JP" altLang="en-US" sz="1200" b="0" u="none" strike="noStrike">
                          <a:effectLst/>
                          <a:latin typeface="+mn-ea"/>
                          <a:ea typeface="+mn-ea"/>
                        </a:rPr>
                        <a:t>機能</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buNone/>
                      </a:pPr>
                      <a:r>
                        <a:rPr lang="ja-JP" altLang="en-US" sz="1200" b="0" u="none" strike="noStrike">
                          <a:effectLst/>
                          <a:latin typeface="+mn-ea"/>
                          <a:ea typeface="+mn-ea"/>
                        </a:rPr>
                        <a:t>テスト項目</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buNone/>
                      </a:pPr>
                      <a:r>
                        <a:rPr lang="ja-JP" altLang="en-US" sz="1200" b="0" u="none" strike="noStrike">
                          <a:effectLst/>
                          <a:latin typeface="+mn-ea"/>
                          <a:ea typeface="+mn-ea"/>
                        </a:rPr>
                        <a:t>テスト手順</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buNone/>
                      </a:pPr>
                      <a:r>
                        <a:rPr lang="ja-JP" altLang="en-US" sz="1200" b="0" u="none" strike="noStrike">
                          <a:effectLst/>
                          <a:latin typeface="+mn-ea"/>
                          <a:ea typeface="+mn-ea"/>
                        </a:rPr>
                        <a:t>期待される結果</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buNone/>
                      </a:pPr>
                      <a:r>
                        <a:rPr lang="ja-JP" altLang="en-US" sz="1800" b="0" u="none" strike="noStrike">
                          <a:effectLst/>
                          <a:latin typeface="+mn-ea"/>
                          <a:ea typeface="+mn-ea"/>
                        </a:rPr>
                        <a:t>結果 </a:t>
                      </a:r>
                      <a:r>
                        <a:rPr lang="en-US" altLang="ja-JP" sz="1800" b="0" u="none" strike="noStrike">
                          <a:effectLst/>
                          <a:latin typeface="+mn-ea"/>
                          <a:ea typeface="+mn-ea"/>
                        </a:rPr>
                        <a:t>(</a:t>
                      </a:r>
                      <a:r>
                        <a:rPr lang="en-US" sz="1800" b="0" u="none" strike="noStrike">
                          <a:effectLst/>
                          <a:latin typeface="+mn-ea"/>
                          <a:ea typeface="+mn-ea"/>
                        </a:rPr>
                        <a:t>OK/NG)</a:t>
                      </a: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buNone/>
                      </a:pPr>
                      <a:r>
                        <a:rPr lang="ja-JP" altLang="en-US" sz="1200" b="0" u="none" strike="noStrike">
                          <a:effectLst/>
                          <a:latin typeface="+mn-ea"/>
                          <a:ea typeface="+mn-ea"/>
                        </a:rPr>
                        <a:t>備考</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1912998"/>
                  </a:ext>
                </a:extLst>
              </a:tr>
              <a:tr h="409388">
                <a:tc>
                  <a:txBody>
                    <a:bodyPr/>
                    <a:lstStyle/>
                    <a:p>
                      <a:pPr algn="l" rtl="0" fontAlgn="ctr">
                        <a:buNone/>
                      </a:pPr>
                      <a:r>
                        <a:rPr lang="ja-JP" altLang="en-US" sz="1400" b="0" u="none" strike="noStrike">
                          <a:effectLst/>
                          <a:latin typeface="+mn-ea"/>
                          <a:ea typeface="+mn-ea"/>
                        </a:rPr>
                        <a:t>スレッド一覧 </a:t>
                      </a:r>
                      <a:r>
                        <a:rPr lang="en-US" altLang="ja-JP" sz="1400" b="0" u="none" strike="noStrike">
                          <a:effectLst/>
                          <a:latin typeface="+mn-ea"/>
                          <a:ea typeface="+mn-ea"/>
                        </a:rPr>
                        <a:t>(</a:t>
                      </a:r>
                      <a:r>
                        <a:rPr lang="ja-JP" altLang="en-US" sz="1400" b="0" u="none" strike="noStrike">
                          <a:effectLst/>
                          <a:latin typeface="+mn-ea"/>
                          <a:ea typeface="+mn-ea"/>
                        </a:rPr>
                        <a:t>正常系</a:t>
                      </a:r>
                      <a:r>
                        <a:rPr lang="en-US" altLang="ja-JP" sz="1400" b="0" u="none" strike="noStrike">
                          <a:effectLst/>
                          <a:latin typeface="+mn-ea"/>
                          <a:ea typeface="+mn-ea"/>
                        </a:rPr>
                        <a:t>)</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buNone/>
                      </a:pPr>
                      <a:r>
                        <a:rPr lang="ja-JP" altLang="en-US" sz="1400" b="0" u="none" strike="noStrike">
                          <a:effectLst/>
                          <a:latin typeface="+mn-ea"/>
                          <a:ea typeface="+mn-ea"/>
                        </a:rPr>
                        <a:t>スレッド一覧が正しく表示される</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altLang="ja-JP" sz="1200" b="0" u="none" strike="noStrike">
                          <a:effectLst/>
                          <a:latin typeface="+mn-ea"/>
                          <a:ea typeface="+mn-ea"/>
                        </a:rPr>
                        <a:t>1. </a:t>
                      </a:r>
                      <a:r>
                        <a:rPr lang="ja-JP" altLang="en-US" sz="1200" b="0" u="none" strike="noStrike">
                          <a:effectLst/>
                          <a:latin typeface="+mn-ea"/>
                          <a:ea typeface="+mn-ea"/>
                        </a:rPr>
                        <a:t>ログインし、</a:t>
                      </a:r>
                      <a:r>
                        <a:rPr lang="en-US" sz="1200" b="0" u="none" strike="noStrike">
                          <a:effectLst/>
                          <a:latin typeface="+mn-ea"/>
                          <a:ea typeface="+mn-ea"/>
                        </a:rPr>
                        <a:t>thread_list.php </a:t>
                      </a:r>
                      <a:r>
                        <a:rPr lang="ja-JP" altLang="en-US" sz="1200" b="0" u="none" strike="noStrike">
                          <a:effectLst/>
                          <a:latin typeface="+mn-ea"/>
                          <a:ea typeface="+mn-ea"/>
                        </a:rPr>
                        <a:t>を開く。</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親投稿のみが一覧で表示されること（返信は表示されない）。</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sz="1800" b="0" u="none" strike="noStrike">
                          <a:effectLst/>
                          <a:latin typeface="+mn-ea"/>
                          <a:ea typeface="+mn-ea"/>
                        </a:rPr>
                        <a:t>OK</a:t>
                      </a: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　</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6516461"/>
                  </a:ext>
                </a:extLst>
              </a:tr>
              <a:tr h="205433">
                <a:tc rowSpan="2">
                  <a:txBody>
                    <a:bodyPr/>
                    <a:lstStyle/>
                    <a:p>
                      <a:pPr algn="l" rtl="0" fontAlgn="ctr">
                        <a:buNone/>
                      </a:pPr>
                      <a:r>
                        <a:rPr lang="ja-JP" altLang="en-US" sz="1400" b="0" u="none" strike="noStrike">
                          <a:effectLst/>
                          <a:latin typeface="+mn-ea"/>
                          <a:ea typeface="+mn-ea"/>
                        </a:rPr>
                        <a:t>スレッド一覧 </a:t>
                      </a:r>
                      <a:r>
                        <a:rPr lang="en-US" altLang="ja-JP" sz="1400" b="0" u="none" strike="noStrike">
                          <a:effectLst/>
                          <a:latin typeface="+mn-ea"/>
                          <a:ea typeface="+mn-ea"/>
                        </a:rPr>
                        <a:t>(</a:t>
                      </a:r>
                      <a:r>
                        <a:rPr lang="ja-JP" altLang="en-US" sz="1400" b="0" u="none" strike="noStrike">
                          <a:effectLst/>
                          <a:latin typeface="+mn-ea"/>
                          <a:ea typeface="+mn-ea"/>
                        </a:rPr>
                        <a:t>権限</a:t>
                      </a:r>
                      <a:r>
                        <a:rPr lang="en-US" altLang="ja-JP" sz="1400" b="0" u="none" strike="noStrike">
                          <a:effectLst/>
                          <a:latin typeface="+mn-ea"/>
                          <a:ea typeface="+mn-ea"/>
                        </a:rPr>
                        <a:t>)</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buNone/>
                      </a:pPr>
                      <a:r>
                        <a:rPr lang="ja-JP" altLang="en-US" sz="1400" b="0" u="none" strike="noStrike">
                          <a:effectLst/>
                          <a:latin typeface="+mn-ea"/>
                          <a:ea typeface="+mn-ea"/>
                        </a:rPr>
                        <a:t>自分の投稿にのみ編集・削除ボタンが表示される</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altLang="ja-JP" sz="1200" b="0" u="none" strike="noStrike">
                          <a:effectLst/>
                          <a:latin typeface="+mn-ea"/>
                          <a:ea typeface="+mn-ea"/>
                        </a:rPr>
                        <a:t>1. </a:t>
                      </a:r>
                      <a:r>
                        <a:rPr lang="ja-JP" altLang="en-US" sz="1200" b="0" u="none" strike="noStrike">
                          <a:effectLst/>
                          <a:latin typeface="+mn-ea"/>
                          <a:ea typeface="+mn-ea"/>
                        </a:rPr>
                        <a:t>ログインし、</a:t>
                      </a:r>
                      <a:r>
                        <a:rPr lang="en-US" sz="1200" b="0" u="none" strike="noStrike">
                          <a:effectLst/>
                          <a:latin typeface="+mn-ea"/>
                          <a:ea typeface="+mn-ea"/>
                        </a:rPr>
                        <a:t>thread_list.php </a:t>
                      </a:r>
                      <a:r>
                        <a:rPr lang="ja-JP" altLang="en-US" sz="1200" b="0" u="none" strike="noStrike">
                          <a:effectLst/>
                          <a:latin typeface="+mn-ea"/>
                          <a:ea typeface="+mn-ea"/>
                        </a:rPr>
                        <a:t>を開く。</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自分が投稿したスレッドには「編集」「削除」ボタンが表示される。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en-US" sz="1800" b="0" u="none" strike="noStrike">
                          <a:effectLst/>
                          <a:latin typeface="+mn-ea"/>
                          <a:ea typeface="+mn-ea"/>
                        </a:rPr>
                        <a:t>OK</a:t>
                      </a: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ja-JP" altLang="en-US" sz="1200" b="0" u="none" strike="noStrike">
                          <a:effectLst/>
                          <a:latin typeface="+mn-ea"/>
                          <a:ea typeface="+mn-ea"/>
                        </a:rPr>
                        <a:t>　</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6002660"/>
                  </a:ext>
                </a:extLst>
              </a:tr>
              <a:tr h="409388">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2. </a:t>
                      </a:r>
                      <a:r>
                        <a:rPr lang="ja-JP" altLang="en-US" sz="1200" b="0" u="none" strike="noStrike">
                          <a:effectLst/>
                          <a:latin typeface="+mn-ea"/>
                          <a:ea typeface="+mn-ea"/>
                        </a:rPr>
                        <a:t>自分が投稿したスレッドと、他人が投稿したスレッドが両方表示されている状態にする。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他人が投稿したスレッドには「編集」「削除」ボタンが表示されない。</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654190055"/>
                  </a:ext>
                </a:extLst>
              </a:tr>
              <a:tr h="205433">
                <a:tc rowSpan="3">
                  <a:txBody>
                    <a:bodyPr/>
                    <a:lstStyle/>
                    <a:p>
                      <a:pPr algn="l" rtl="0" fontAlgn="ctr">
                        <a:buNone/>
                      </a:pPr>
                      <a:r>
                        <a:rPr lang="ja-JP" altLang="en-US" sz="1400" b="0" u="none" strike="noStrike">
                          <a:effectLst/>
                          <a:latin typeface="+mn-ea"/>
                          <a:ea typeface="+mn-ea"/>
                        </a:rPr>
                        <a:t>スレッド一覧 </a:t>
                      </a:r>
                      <a:r>
                        <a:rPr lang="en-US" altLang="ja-JP" sz="1400" b="0" u="none" strike="noStrike">
                          <a:effectLst/>
                          <a:latin typeface="+mn-ea"/>
                          <a:ea typeface="+mn-ea"/>
                        </a:rPr>
                        <a:t>(UI)</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rtl="0" fontAlgn="ctr">
                        <a:buNone/>
                      </a:pPr>
                      <a:r>
                        <a:rPr lang="ja-JP" altLang="en-US" sz="1400" b="0" u="none" strike="noStrike">
                          <a:effectLst/>
                          <a:latin typeface="+mn-ea"/>
                          <a:ea typeface="+mn-ea"/>
                        </a:rPr>
                        <a:t>「↻」更新ボタンが機能する</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sz="1200" b="0" u="none" strike="noStrike">
                          <a:effectLst/>
                          <a:latin typeface="+mn-ea"/>
                          <a:ea typeface="+mn-ea"/>
                        </a:rPr>
                        <a:t>1. thread_list.php </a:t>
                      </a:r>
                      <a:r>
                        <a:rPr lang="ja-JP" altLang="en-US" sz="1200" b="0" u="none" strike="noStrike">
                          <a:effectLst/>
                          <a:latin typeface="+mn-ea"/>
                          <a:ea typeface="+mn-ea"/>
                        </a:rPr>
                        <a:t>を開く。</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buNone/>
                      </a:pPr>
                      <a:r>
                        <a:rPr lang="ja-JP" altLang="en-US" sz="1200" b="0" u="none" strike="noStrike">
                          <a:effectLst/>
                          <a:latin typeface="+mn-ea"/>
                          <a:ea typeface="+mn-ea"/>
                        </a:rPr>
                        <a:t>ページがリロードされず、一覧が非同期で更新され、</a:t>
                      </a:r>
                      <a:r>
                        <a:rPr lang="en-US" altLang="ja-JP" sz="1200" b="0" u="none" strike="noStrike">
                          <a:effectLst/>
                          <a:latin typeface="+mn-ea"/>
                          <a:ea typeface="+mn-ea"/>
                        </a:rPr>
                        <a:t>2. </a:t>
                      </a:r>
                      <a:r>
                        <a:rPr lang="ja-JP" altLang="en-US" sz="1200" b="0" u="none" strike="noStrike">
                          <a:effectLst/>
                          <a:latin typeface="+mn-ea"/>
                          <a:ea typeface="+mn-ea"/>
                        </a:rPr>
                        <a:t>で投稿した新しいスレッドが表示されること。</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buNone/>
                      </a:pPr>
                      <a:r>
                        <a:rPr lang="en-US" sz="1800" b="0" u="none" strike="noStrike">
                          <a:effectLst/>
                          <a:latin typeface="+mn-ea"/>
                          <a:ea typeface="+mn-ea"/>
                        </a:rPr>
                        <a:t>OK</a:t>
                      </a: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buNone/>
                      </a:pPr>
                      <a:r>
                        <a:rPr lang="ja-JP" altLang="en-US" sz="1200" b="0" u="none" strike="noStrike">
                          <a:effectLst/>
                          <a:latin typeface="+mn-ea"/>
                          <a:ea typeface="+mn-ea"/>
                        </a:rPr>
                        <a:t>　</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0345283"/>
                  </a:ext>
                </a:extLst>
              </a:tr>
              <a:tr h="205433">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2. </a:t>
                      </a:r>
                      <a:r>
                        <a:rPr lang="ja-JP" altLang="en-US" sz="1200" b="0" u="none" strike="noStrike">
                          <a:effectLst/>
                          <a:latin typeface="+mn-ea"/>
                          <a:ea typeface="+mn-ea"/>
                        </a:rPr>
                        <a:t>（別ブラウザなどで）新しいスレッドを投稿する。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151123744"/>
                  </a:ext>
                </a:extLst>
              </a:tr>
              <a:tr h="205433">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3. </a:t>
                      </a:r>
                      <a:r>
                        <a:rPr lang="ja-JP" altLang="en-US" sz="1200" b="0" u="none" strike="noStrike">
                          <a:effectLst/>
                          <a:latin typeface="+mn-ea"/>
                          <a:ea typeface="+mn-ea"/>
                        </a:rPr>
                        <a:t>元のブラウザで「↻」ボタンをクリックする。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448375886"/>
                  </a:ext>
                </a:extLst>
              </a:tr>
              <a:tr h="205433">
                <a:tc rowSpan="3">
                  <a:txBody>
                    <a:bodyPr/>
                    <a:lstStyle/>
                    <a:p>
                      <a:pPr algn="l" rtl="0" fontAlgn="ctr">
                        <a:buNone/>
                      </a:pPr>
                      <a:r>
                        <a:rPr lang="ja-JP" altLang="en-US" sz="1400" b="0" u="none" strike="noStrike">
                          <a:effectLst/>
                          <a:latin typeface="+mn-ea"/>
                          <a:ea typeface="+mn-ea"/>
                        </a:rPr>
                        <a:t>新規スレッド作成 </a:t>
                      </a:r>
                      <a:r>
                        <a:rPr lang="en-US" altLang="ja-JP" sz="1400" b="0" u="none" strike="noStrike">
                          <a:effectLst/>
                          <a:latin typeface="+mn-ea"/>
                          <a:ea typeface="+mn-ea"/>
                        </a:rPr>
                        <a:t>(</a:t>
                      </a:r>
                      <a:r>
                        <a:rPr lang="ja-JP" altLang="en-US" sz="1400" b="0" u="none" strike="noStrike">
                          <a:effectLst/>
                          <a:latin typeface="+mn-ea"/>
                          <a:ea typeface="+mn-ea"/>
                        </a:rPr>
                        <a:t>正常系</a:t>
                      </a:r>
                      <a:r>
                        <a:rPr lang="en-US" altLang="ja-JP" sz="1400" b="0" u="none" strike="noStrike">
                          <a:effectLst/>
                          <a:latin typeface="+mn-ea"/>
                          <a:ea typeface="+mn-ea"/>
                        </a:rPr>
                        <a:t>)</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rtl="0" fontAlgn="ctr">
                        <a:buNone/>
                      </a:pPr>
                      <a:r>
                        <a:rPr lang="ja-JP" altLang="en-US" sz="1400" b="0" u="none" strike="noStrike">
                          <a:effectLst/>
                          <a:latin typeface="+mn-ea"/>
                          <a:ea typeface="+mn-ea"/>
                        </a:rPr>
                        <a:t>新規スレッドを作成できる</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altLang="ja-JP" sz="1200" b="0" u="none" strike="noStrike">
                          <a:effectLst/>
                          <a:latin typeface="+mn-ea"/>
                          <a:ea typeface="+mn-ea"/>
                        </a:rPr>
                        <a:t>1. </a:t>
                      </a:r>
                      <a:r>
                        <a:rPr lang="en-US" altLang="ja-JP" sz="1200" b="0" u="none" strike="noStrike" err="1">
                          <a:effectLst/>
                          <a:latin typeface="+mn-ea"/>
                          <a:ea typeface="+mn-ea"/>
                        </a:rPr>
                        <a:t>thread_list.php</a:t>
                      </a:r>
                      <a:r>
                        <a:rPr lang="ja-JP" altLang="en-US" sz="1200" b="0" u="none" strike="noStrike">
                          <a:effectLst/>
                          <a:latin typeface="+mn-ea"/>
                          <a:ea typeface="+mn-ea"/>
                        </a:rPr>
                        <a:t> の「新規投稿」ボタンをクリック。</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スレッドが作成され、</a:t>
                      </a:r>
                      <a:r>
                        <a:rPr lang="en-US" altLang="ja-JP" sz="1200" b="0" u="none" strike="noStrike">
                          <a:effectLst/>
                          <a:latin typeface="+mn-ea"/>
                          <a:ea typeface="+mn-ea"/>
                        </a:rPr>
                        <a:t>thread_list.php</a:t>
                      </a:r>
                      <a:r>
                        <a:rPr lang="ja-JP" altLang="en-US" sz="1200" b="0" u="none" strike="noStrike">
                          <a:effectLst/>
                          <a:latin typeface="+mn-ea"/>
                          <a:ea typeface="+mn-ea"/>
                        </a:rPr>
                        <a:t> に遷移する。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buNone/>
                      </a:pPr>
                      <a:r>
                        <a:rPr lang="en-US" sz="1800" b="0" u="none" strike="noStrike">
                          <a:effectLst/>
                          <a:latin typeface="+mn-ea"/>
                          <a:ea typeface="+mn-ea"/>
                        </a:rPr>
                        <a:t>OK</a:t>
                      </a: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buNone/>
                      </a:pPr>
                      <a:r>
                        <a:rPr lang="ja-JP" altLang="en-US" sz="1200" b="0" u="none" strike="noStrike">
                          <a:effectLst/>
                          <a:latin typeface="+mn-ea"/>
                          <a:ea typeface="+mn-ea"/>
                        </a:rPr>
                        <a:t>　</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8664958"/>
                  </a:ext>
                </a:extLst>
              </a:tr>
              <a:tr h="205433">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sz="1200" b="0" u="none" strike="noStrike">
                          <a:effectLst/>
                          <a:latin typeface="+mn-ea"/>
                          <a:ea typeface="+mn-ea"/>
                        </a:rPr>
                        <a:t>2. </a:t>
                      </a:r>
                      <a:r>
                        <a:rPr lang="en-US" sz="1200" b="0" u="none" strike="noStrike" err="1">
                          <a:effectLst/>
                          <a:latin typeface="+mn-ea"/>
                          <a:ea typeface="+mn-ea"/>
                        </a:rPr>
                        <a:t>new_thread.php</a:t>
                      </a:r>
                      <a:r>
                        <a:rPr lang="en-US" sz="1200" b="0" u="none" strike="noStrike">
                          <a:effectLst/>
                          <a:latin typeface="+mn-ea"/>
                          <a:ea typeface="+mn-ea"/>
                        </a:rPr>
                        <a:t> </a:t>
                      </a:r>
                      <a:r>
                        <a:rPr lang="ja-JP" altLang="en-US" sz="1200" b="0" u="none" strike="noStrike">
                          <a:effectLst/>
                          <a:latin typeface="+mn-ea"/>
                          <a:ea typeface="+mn-ea"/>
                        </a:rPr>
                        <a:t>で「スレッドタイトル」「投稿内容」を入力。</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一覧の一番上に、今作成したスレッドが表示されていること。</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087376929"/>
                  </a:ext>
                </a:extLst>
              </a:tr>
              <a:tr h="205433">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3. </a:t>
                      </a:r>
                      <a:r>
                        <a:rPr lang="ja-JP" altLang="en-US" sz="1200" b="0" u="none" strike="noStrike">
                          <a:effectLst/>
                          <a:latin typeface="+mn-ea"/>
                          <a:ea typeface="+mn-ea"/>
                        </a:rPr>
                        <a:t>「作成する」ボタンをクリックする。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　</a:t>
                      </a:r>
                      <a:endParaRPr lang="ja-JP" altLang="en-US" sz="1200" b="0" i="0" u="none" strike="noStrike">
                        <a:solidFill>
                          <a:srgbClr val="000000"/>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981645794"/>
                  </a:ext>
                </a:extLst>
              </a:tr>
              <a:tr h="205433">
                <a:tc rowSpan="2">
                  <a:txBody>
                    <a:bodyPr/>
                    <a:lstStyle/>
                    <a:p>
                      <a:pPr algn="l" rtl="0" fontAlgn="ctr">
                        <a:buNone/>
                      </a:pPr>
                      <a:r>
                        <a:rPr lang="ja-JP" altLang="en-US" sz="1400" b="0" u="none" strike="noStrike">
                          <a:effectLst/>
                          <a:latin typeface="+mn-ea"/>
                          <a:ea typeface="+mn-ea"/>
                        </a:rPr>
                        <a:t>新規スレッド作成 </a:t>
                      </a:r>
                      <a:r>
                        <a:rPr lang="en-US" altLang="ja-JP" sz="1400" b="0" u="none" strike="noStrike">
                          <a:effectLst/>
                          <a:latin typeface="+mn-ea"/>
                          <a:ea typeface="+mn-ea"/>
                        </a:rPr>
                        <a:t>(UI)</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buNone/>
                      </a:pPr>
                      <a:r>
                        <a:rPr lang="ja-JP" altLang="en-US" sz="1400" b="0" u="none" strike="noStrike">
                          <a:effectLst/>
                          <a:latin typeface="+mn-ea"/>
                          <a:ea typeface="+mn-ea"/>
                        </a:rPr>
                        <a:t>投稿者名が自動表示・編集不可である</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en-US" sz="1200" b="0" u="none" strike="noStrike">
                          <a:effectLst/>
                          <a:latin typeface="+mn-ea"/>
                          <a:ea typeface="+mn-ea"/>
                        </a:rPr>
                        <a:t>1. </a:t>
                      </a:r>
                      <a:r>
                        <a:rPr lang="en-US" sz="1200" b="0" u="none" strike="noStrike" err="1">
                          <a:effectLst/>
                          <a:latin typeface="+mn-ea"/>
                          <a:ea typeface="+mn-ea"/>
                        </a:rPr>
                        <a:t>new_thread.php</a:t>
                      </a:r>
                      <a:r>
                        <a:rPr lang="en-US" sz="1200" b="0" u="none" strike="noStrike">
                          <a:effectLst/>
                          <a:latin typeface="+mn-ea"/>
                          <a:ea typeface="+mn-ea"/>
                        </a:rPr>
                        <a:t> </a:t>
                      </a:r>
                      <a:r>
                        <a:rPr lang="ja-JP" altLang="en-US" sz="1200" b="0" u="none" strike="noStrike">
                          <a:effectLst/>
                          <a:latin typeface="+mn-ea"/>
                          <a:ea typeface="+mn-ea"/>
                        </a:rPr>
                        <a:t>を開く。</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自分のユーザー名が自動で表示されていること。</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en-US" sz="1800" b="0" u="none" strike="noStrike">
                          <a:effectLst/>
                          <a:latin typeface="+mn-ea"/>
                          <a:ea typeface="+mn-ea"/>
                        </a:rPr>
                        <a:t>OK</a:t>
                      </a: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ja-JP" altLang="en-US" sz="1200" b="0" u="none" strike="noStrike">
                          <a:effectLst/>
                          <a:latin typeface="+mn-ea"/>
                          <a:ea typeface="+mn-ea"/>
                        </a:rPr>
                        <a:t>　</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44661"/>
                  </a:ext>
                </a:extLst>
              </a:tr>
              <a:tr h="205433">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ja-JP" altLang="en-US" sz="1200" b="0" u="none" strike="noStrike">
                          <a:effectLst/>
                          <a:latin typeface="+mn-ea"/>
                          <a:ea typeface="+mn-ea"/>
                        </a:rPr>
                        <a:t>ユーザー名の欄はクリックしても編集できないこと。</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803779939"/>
                  </a:ext>
                </a:extLst>
              </a:tr>
              <a:tr h="205433">
                <a:tc rowSpan="2">
                  <a:txBody>
                    <a:bodyPr/>
                    <a:lstStyle/>
                    <a:p>
                      <a:pPr algn="l" rtl="0" fontAlgn="ctr">
                        <a:buNone/>
                      </a:pPr>
                      <a:r>
                        <a:rPr lang="ja-JP" altLang="en-US" sz="1400" b="0" u="none" strike="noStrike">
                          <a:effectLst/>
                          <a:latin typeface="+mn-ea"/>
                          <a:ea typeface="+mn-ea"/>
                        </a:rPr>
                        <a:t>新規スレッド作成 </a:t>
                      </a:r>
                      <a:r>
                        <a:rPr lang="en-US" altLang="ja-JP" sz="1400" b="0" u="none" strike="noStrike">
                          <a:effectLst/>
                          <a:latin typeface="+mn-ea"/>
                          <a:ea typeface="+mn-ea"/>
                        </a:rPr>
                        <a:t>(</a:t>
                      </a:r>
                      <a:r>
                        <a:rPr lang="ja-JP" altLang="en-US" sz="1400" b="0" u="none" strike="noStrike">
                          <a:effectLst/>
                          <a:latin typeface="+mn-ea"/>
                          <a:ea typeface="+mn-ea"/>
                        </a:rPr>
                        <a:t>異常系</a:t>
                      </a:r>
                      <a:r>
                        <a:rPr lang="en-US" altLang="ja-JP" sz="1400" b="0" u="none" strike="noStrike">
                          <a:effectLst/>
                          <a:latin typeface="+mn-ea"/>
                          <a:ea typeface="+mn-ea"/>
                        </a:rPr>
                        <a:t>)</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buNone/>
                      </a:pPr>
                      <a:r>
                        <a:rPr lang="ja-JP" altLang="en-US" sz="1400" b="0" u="none" strike="noStrike">
                          <a:effectLst/>
                          <a:latin typeface="+mn-ea"/>
                          <a:ea typeface="+mn-ea"/>
                        </a:rPr>
                        <a:t>タイトル未入力で作成に失敗する</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sz="1200" b="0" u="none" strike="noStrike">
                          <a:effectLst/>
                          <a:latin typeface="+mn-ea"/>
                          <a:ea typeface="+mn-ea"/>
                        </a:rPr>
                        <a:t>1. new_thread.php </a:t>
                      </a:r>
                      <a:r>
                        <a:rPr lang="ja-JP" altLang="en-US" sz="1200" b="0" u="none" strike="noStrike">
                          <a:effectLst/>
                          <a:latin typeface="+mn-ea"/>
                          <a:ea typeface="+mn-ea"/>
                        </a:rPr>
                        <a:t>を開く。</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ja-JP" altLang="en-US" sz="1200" b="0" u="none" strike="noStrike">
                          <a:effectLst/>
                          <a:latin typeface="+mn-ea"/>
                          <a:ea typeface="+mn-ea"/>
                        </a:rPr>
                        <a:t>ブラウザのバリデーション（例</a:t>
                      </a:r>
                      <a:r>
                        <a:rPr lang="en-US" altLang="ja-JP" sz="1200" b="0" u="none" strike="noStrike">
                          <a:effectLst/>
                          <a:latin typeface="+mn-ea"/>
                          <a:ea typeface="+mn-ea"/>
                        </a:rPr>
                        <a:t>: </a:t>
                      </a:r>
                      <a:r>
                        <a:rPr lang="ja-JP" altLang="en-US" sz="1200" b="0" u="none" strike="noStrike">
                          <a:effectLst/>
                          <a:latin typeface="+mn-ea"/>
                          <a:ea typeface="+mn-ea"/>
                        </a:rPr>
                        <a:t>「このフィールドを入力してください」）が機能し、投稿が送信されないこと。</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en-US" sz="1800" b="0" u="none" strike="noStrike">
                          <a:effectLst/>
                          <a:latin typeface="+mn-ea"/>
                          <a:ea typeface="+mn-ea"/>
                        </a:rPr>
                        <a:t>OK</a:t>
                      </a: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ja-JP" altLang="en-US" sz="1200" b="0" u="none" strike="noStrike">
                          <a:effectLst/>
                          <a:latin typeface="+mn-ea"/>
                          <a:ea typeface="+mn-ea"/>
                        </a:rPr>
                        <a:t>　</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5515835"/>
                  </a:ext>
                </a:extLst>
              </a:tr>
              <a:tr h="229199">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2. </a:t>
                      </a:r>
                      <a:r>
                        <a:rPr lang="ja-JP" altLang="en-US" sz="1200" b="0" u="none" strike="noStrike">
                          <a:effectLst/>
                          <a:latin typeface="+mn-ea"/>
                          <a:ea typeface="+mn-ea"/>
                        </a:rPr>
                        <a:t>「投稿内容」のみ入力し、「作成する」ボタンをクリックする。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054102432"/>
                  </a:ext>
                </a:extLst>
              </a:tr>
              <a:tr h="409388">
                <a:tc rowSpan="3">
                  <a:txBody>
                    <a:bodyPr/>
                    <a:lstStyle/>
                    <a:p>
                      <a:pPr algn="l" rtl="0" fontAlgn="ctr">
                        <a:buNone/>
                      </a:pPr>
                      <a:r>
                        <a:rPr lang="ja-JP" altLang="en-US" sz="1400" b="0" u="none" strike="noStrike">
                          <a:effectLst/>
                          <a:latin typeface="+mn-ea"/>
                          <a:ea typeface="+mn-ea"/>
                        </a:rPr>
                        <a:t>新規スレッド作成 </a:t>
                      </a:r>
                      <a:r>
                        <a:rPr lang="en-US" altLang="ja-JP" sz="1400" b="0" u="none" strike="noStrike">
                          <a:effectLst/>
                          <a:latin typeface="+mn-ea"/>
                          <a:ea typeface="+mn-ea"/>
                        </a:rPr>
                        <a:t>(</a:t>
                      </a:r>
                      <a:r>
                        <a:rPr lang="ja-JP" altLang="en-US" sz="1400" b="0" u="none" strike="noStrike">
                          <a:effectLst/>
                          <a:latin typeface="+mn-ea"/>
                          <a:ea typeface="+mn-ea"/>
                        </a:rPr>
                        <a:t>戻る</a:t>
                      </a:r>
                      <a:r>
                        <a:rPr lang="en-US" altLang="ja-JP" sz="1400" b="0" u="none" strike="noStrike">
                          <a:effectLst/>
                          <a:latin typeface="+mn-ea"/>
                          <a:ea typeface="+mn-ea"/>
                        </a:rPr>
                        <a:t>)</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rtl="0" fontAlgn="ctr">
                        <a:buNone/>
                      </a:pPr>
                      <a:r>
                        <a:rPr lang="ja-JP" altLang="en-US" sz="1400" b="0" u="none" strike="noStrike">
                          <a:effectLst/>
                          <a:latin typeface="+mn-ea"/>
                          <a:ea typeface="+mn-ea"/>
                        </a:rPr>
                        <a:t>「一覧に戻る」ボタンで確認アラートが表示される</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sz="1200" b="0" u="none" strike="noStrike">
                          <a:effectLst/>
                          <a:latin typeface="+mn-ea"/>
                          <a:ea typeface="+mn-ea"/>
                        </a:rPr>
                        <a:t>1. </a:t>
                      </a:r>
                      <a:r>
                        <a:rPr lang="en-US" sz="1200" b="0" u="none" strike="noStrike" err="1">
                          <a:effectLst/>
                          <a:latin typeface="+mn-ea"/>
                          <a:ea typeface="+mn-ea"/>
                        </a:rPr>
                        <a:t>new_thread.php</a:t>
                      </a:r>
                      <a:r>
                        <a:rPr lang="en-US" sz="1200" b="0" u="none" strike="noStrike">
                          <a:effectLst/>
                          <a:latin typeface="+mn-ea"/>
                          <a:ea typeface="+mn-ea"/>
                        </a:rPr>
                        <a:t> </a:t>
                      </a:r>
                      <a:r>
                        <a:rPr lang="ja-JP" altLang="en-US" sz="1200" b="0" u="none" strike="noStrike">
                          <a:effectLst/>
                          <a:latin typeface="+mn-ea"/>
                          <a:ea typeface="+mn-ea"/>
                        </a:rPr>
                        <a:t>を開く。</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「入力内容は保存されません。本当に一覧に戻りますか？」という確認アラートが表示される。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buNone/>
                      </a:pPr>
                      <a:r>
                        <a:rPr lang="en-US" sz="1800" b="0" u="none" strike="noStrike">
                          <a:effectLst/>
                          <a:latin typeface="+mn-ea"/>
                          <a:ea typeface="+mn-ea"/>
                        </a:rPr>
                        <a:t>OK</a:t>
                      </a: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buNone/>
                      </a:pPr>
                      <a:r>
                        <a:rPr lang="ja-JP" altLang="en-US" sz="1200" b="0" u="none" strike="noStrike">
                          <a:effectLst/>
                          <a:latin typeface="+mn-ea"/>
                          <a:ea typeface="+mn-ea"/>
                        </a:rPr>
                        <a:t>　</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8251686"/>
                  </a:ext>
                </a:extLst>
              </a:tr>
              <a:tr h="205433">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2. </a:t>
                      </a:r>
                      <a:r>
                        <a:rPr lang="ja-JP" altLang="en-US" sz="1200" b="0" u="none" strike="noStrike">
                          <a:effectLst/>
                          <a:latin typeface="+mn-ea"/>
                          <a:ea typeface="+mn-ea"/>
                        </a:rPr>
                        <a:t>タイトルや本文に何かしらテキストを入力する。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「キャンセル」を押すと画面に留まる。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199028424"/>
                  </a:ext>
                </a:extLst>
              </a:tr>
              <a:tr h="205433">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3. </a:t>
                      </a:r>
                      <a:r>
                        <a:rPr lang="ja-JP" altLang="en-US" sz="1200" b="0" u="none" strike="noStrike">
                          <a:effectLst/>
                          <a:latin typeface="+mn-ea"/>
                          <a:ea typeface="+mn-ea"/>
                        </a:rPr>
                        <a:t>「一覧に戻る」ボタンをクリックする。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sz="1200" b="0" u="none" strike="noStrike">
                          <a:effectLst/>
                          <a:latin typeface="+mn-ea"/>
                          <a:ea typeface="+mn-ea"/>
                        </a:rPr>
                        <a:t>「OK」</a:t>
                      </a:r>
                      <a:r>
                        <a:rPr lang="ja-JP" altLang="en-US" sz="1200" b="0" u="none" strike="noStrike">
                          <a:effectLst/>
                          <a:latin typeface="+mn-ea"/>
                          <a:ea typeface="+mn-ea"/>
                        </a:rPr>
                        <a:t>を押すと </a:t>
                      </a:r>
                      <a:r>
                        <a:rPr lang="en-US" sz="1200" b="0" u="none" strike="noStrike" err="1">
                          <a:effectLst/>
                          <a:latin typeface="+mn-ea"/>
                          <a:ea typeface="+mn-ea"/>
                        </a:rPr>
                        <a:t>thread_list.php</a:t>
                      </a:r>
                      <a:r>
                        <a:rPr lang="en-US" sz="1200" b="0" u="none" strike="noStrike">
                          <a:effectLst/>
                          <a:latin typeface="+mn-ea"/>
                          <a:ea typeface="+mn-ea"/>
                        </a:rPr>
                        <a:t> </a:t>
                      </a:r>
                      <a:r>
                        <a:rPr lang="ja-JP" altLang="en-US" sz="1200" b="0" u="none" strike="noStrike">
                          <a:effectLst/>
                          <a:latin typeface="+mn-ea"/>
                          <a:ea typeface="+mn-ea"/>
                        </a:rPr>
                        <a:t>に遷移する。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13249154"/>
                  </a:ext>
                </a:extLst>
              </a:tr>
              <a:tr h="297121">
                <a:tc>
                  <a:txBody>
                    <a:bodyPr/>
                    <a:lstStyle/>
                    <a:p>
                      <a:pPr algn="l" rtl="0" fontAlgn="ctr">
                        <a:buNone/>
                      </a:pPr>
                      <a:r>
                        <a:rPr lang="en-US" altLang="ja-JP" sz="1400" b="0" i="0" u="none" strike="noStrike">
                          <a:solidFill>
                            <a:srgbClr val="1B1C1D"/>
                          </a:solidFill>
                          <a:effectLst/>
                          <a:latin typeface="+mn-ea"/>
                          <a:ea typeface="+mn-ea"/>
                        </a:rPr>
                        <a:t>…</a:t>
                      </a: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buNone/>
                      </a:pP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endParaRPr lang="ja-JP" altLang="en-US" sz="1200" b="0" i="0" u="none" strike="noStrike">
                        <a:solidFill>
                          <a:srgbClr val="444746"/>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8535868"/>
                  </a:ext>
                </a:extLst>
              </a:tr>
              <a:tr h="409388">
                <a:tc rowSpan="2">
                  <a:txBody>
                    <a:bodyPr/>
                    <a:lstStyle/>
                    <a:p>
                      <a:pPr algn="l" rtl="0" fontAlgn="ctr">
                        <a:buNone/>
                      </a:pPr>
                      <a:r>
                        <a:rPr lang="en-US" sz="1400" b="0" u="none" strike="noStrike">
                          <a:effectLst/>
                          <a:latin typeface="+mn-ea"/>
                          <a:ea typeface="+mn-ea"/>
                        </a:rPr>
                        <a:t>UI (</a:t>
                      </a:r>
                      <a:r>
                        <a:rPr lang="ja-JP" altLang="en-US" sz="1400" b="0" u="none" strike="noStrike">
                          <a:effectLst/>
                          <a:latin typeface="+mn-ea"/>
                          <a:ea typeface="+mn-ea"/>
                        </a:rPr>
                        <a:t>表示崩れ</a:t>
                      </a:r>
                      <a:r>
                        <a:rPr lang="en-US" altLang="ja-JP" sz="1400" b="0" u="none" strike="noStrike">
                          <a:effectLst/>
                          <a:latin typeface="+mn-ea"/>
                          <a:ea typeface="+mn-ea"/>
                        </a:rPr>
                        <a:t>)</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buNone/>
                      </a:pPr>
                      <a:r>
                        <a:rPr lang="ja-JP" altLang="en-US" sz="1400" b="0" u="none" strike="noStrike">
                          <a:effectLst/>
                          <a:latin typeface="+mn-ea"/>
                          <a:ea typeface="+mn-ea"/>
                        </a:rPr>
                        <a:t>長文の「タイトル」が一覧で表示崩れしないか</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altLang="ja-JP" sz="1200" b="0" u="none" strike="noStrike">
                          <a:effectLst/>
                          <a:latin typeface="+mn-ea"/>
                          <a:ea typeface="+mn-ea"/>
                        </a:rPr>
                        <a:t>1. new_thread.php</a:t>
                      </a:r>
                      <a:r>
                        <a:rPr lang="ja-JP" altLang="en-US" sz="1200" b="0" u="none" strike="noStrike">
                          <a:effectLst/>
                          <a:latin typeface="+mn-ea"/>
                          <a:ea typeface="+mn-ea"/>
                        </a:rPr>
                        <a:t> で、タイトルに非常に長い文字列（例</a:t>
                      </a:r>
                      <a:r>
                        <a:rPr lang="en-US" altLang="ja-JP" sz="1200" b="0" u="none" strike="noStrike">
                          <a:effectLst/>
                          <a:latin typeface="+mn-ea"/>
                          <a:ea typeface="+mn-ea"/>
                        </a:rPr>
                        <a:t>: 200</a:t>
                      </a:r>
                      <a:r>
                        <a:rPr lang="ja-JP" altLang="en-US" sz="1200" b="0" u="none" strike="noStrike">
                          <a:effectLst/>
                          <a:latin typeface="+mn-ea"/>
                          <a:ea typeface="+mn-ea"/>
                        </a:rPr>
                        <a:t>文字）を入力して作成する。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ja-JP" altLang="en-US" sz="1200" b="0" u="none" strike="noStrike">
                          <a:effectLst/>
                          <a:latin typeface="+mn-ea"/>
                          <a:ea typeface="+mn-ea"/>
                        </a:rPr>
                        <a:t>タイトルが枠をはみ出さず、適切に「</a:t>
                      </a:r>
                      <a:r>
                        <a:rPr lang="en-US" altLang="ja-JP" sz="1200" b="0" u="none" strike="noStrike">
                          <a:effectLst/>
                          <a:latin typeface="+mn-ea"/>
                          <a:ea typeface="+mn-ea"/>
                        </a:rPr>
                        <a:t>...</a:t>
                      </a:r>
                      <a:r>
                        <a:rPr lang="ja-JP" altLang="en-US" sz="1200" b="0" u="none" strike="noStrike">
                          <a:effectLst/>
                          <a:latin typeface="+mn-ea"/>
                          <a:ea typeface="+mn-ea"/>
                        </a:rPr>
                        <a:t>」などで省略されるか、折り返して表示されること。</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en-US" sz="1800" b="0" u="none" strike="noStrike">
                          <a:effectLst/>
                          <a:latin typeface="+mn-ea"/>
                          <a:ea typeface="+mn-ea"/>
                        </a:rPr>
                        <a:t>NG</a:t>
                      </a:r>
                    </a:p>
                    <a:p>
                      <a:pPr algn="l" rtl="0" fontAlgn="ctr">
                        <a:buNone/>
                      </a:pPr>
                      <a:r>
                        <a:rPr lang="en-US" sz="1800" b="0" u="none" strike="noStrike">
                          <a:effectLst/>
                          <a:latin typeface="+mn-ea"/>
                          <a:ea typeface="+mn-ea"/>
                        </a:rPr>
                        <a:t>(11/4</a:t>
                      </a:r>
                      <a:r>
                        <a:rPr lang="ja-JP" altLang="en-US" sz="1800" b="0" u="none" strike="noStrike">
                          <a:effectLst/>
                          <a:latin typeface="+mn-ea"/>
                          <a:ea typeface="+mn-ea"/>
                        </a:rPr>
                        <a:t>修正済み</a:t>
                      </a:r>
                      <a:r>
                        <a:rPr lang="en-US" altLang="ja-JP" sz="1800" b="0" u="none" strike="noStrike">
                          <a:effectLst/>
                          <a:latin typeface="+mn-ea"/>
                          <a:ea typeface="+mn-ea"/>
                        </a:rPr>
                        <a:t>)</a:t>
                      </a:r>
                      <a:endParaRPr lang="ja-JP" alt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en-US" sz="1200" b="0" u="none" strike="noStrike">
                          <a:effectLst/>
                          <a:latin typeface="+mn-ea"/>
                          <a:ea typeface="+mn-ea"/>
                        </a:rPr>
                        <a:t>CSS</a:t>
                      </a:r>
                      <a:r>
                        <a:rPr lang="ja-JP" altLang="en-US" sz="1200" b="0" u="none" strike="noStrike">
                          <a:effectLst/>
                          <a:latin typeface="+mn-ea"/>
                          <a:ea typeface="+mn-ea"/>
                        </a:rPr>
                        <a:t>の </a:t>
                      </a:r>
                      <a:r>
                        <a:rPr lang="en-US" sz="1200" b="0" u="none" strike="noStrike">
                          <a:effectLst/>
                          <a:latin typeface="+mn-ea"/>
                          <a:ea typeface="+mn-ea"/>
                        </a:rPr>
                        <a:t>overflow </a:t>
                      </a:r>
                      <a:r>
                        <a:rPr lang="ja-JP" altLang="en-US" sz="1200" b="0" u="none" strike="noStrike">
                          <a:effectLst/>
                          <a:latin typeface="+mn-ea"/>
                          <a:ea typeface="+mn-ea"/>
                        </a:rPr>
                        <a:t>や </a:t>
                      </a:r>
                      <a:r>
                        <a:rPr lang="en-US" sz="1200" b="0" u="none" strike="noStrike">
                          <a:effectLst/>
                          <a:latin typeface="+mn-ea"/>
                          <a:ea typeface="+mn-ea"/>
                        </a:rPr>
                        <a:t>text-overflow </a:t>
                      </a:r>
                      <a:r>
                        <a:rPr lang="ja-JP" altLang="en-US" sz="1200" b="0" u="none" strike="noStrike">
                          <a:effectLst/>
                          <a:latin typeface="+mn-ea"/>
                          <a:ea typeface="+mn-ea"/>
                        </a:rPr>
                        <a:t>用確認</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9828129"/>
                  </a:ext>
                </a:extLst>
              </a:tr>
              <a:tr h="409388">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2. </a:t>
                      </a:r>
                      <a:r>
                        <a:rPr lang="ja-JP" altLang="en-US" sz="1200" b="0" u="none" strike="noStrike">
                          <a:effectLst/>
                          <a:latin typeface="+mn-ea"/>
                          <a:ea typeface="+mn-ea"/>
                        </a:rPr>
                        <a:t>スレッド一覧 </a:t>
                      </a:r>
                      <a:r>
                        <a:rPr lang="en-US" altLang="ja-JP" sz="1200" b="0" u="none" strike="noStrike">
                          <a:effectLst/>
                          <a:latin typeface="+mn-ea"/>
                          <a:ea typeface="+mn-ea"/>
                        </a:rPr>
                        <a:t>(</a:t>
                      </a:r>
                      <a:r>
                        <a:rPr lang="en-US" altLang="ja-JP" sz="1200" b="0" u="none" strike="noStrike" err="1">
                          <a:effectLst/>
                          <a:latin typeface="+mn-ea"/>
                          <a:ea typeface="+mn-ea"/>
                        </a:rPr>
                        <a:t>thread_list.php</a:t>
                      </a:r>
                      <a:r>
                        <a:rPr lang="en-US" altLang="ja-JP" sz="1200" b="0" u="none" strike="noStrike">
                          <a:effectLst/>
                          <a:latin typeface="+mn-ea"/>
                          <a:ea typeface="+mn-ea"/>
                        </a:rPr>
                        <a:t>) </a:t>
                      </a:r>
                      <a:r>
                        <a:rPr lang="ja-JP" altLang="en-US" sz="1200" b="0" u="none" strike="noStrike">
                          <a:effectLst/>
                          <a:latin typeface="+mn-ea"/>
                          <a:ea typeface="+mn-ea"/>
                        </a:rPr>
                        <a:t>で、該当スレッドのタイトル表示を確認する。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30020399"/>
                  </a:ext>
                </a:extLst>
              </a:tr>
              <a:tr h="409388">
                <a:tc rowSpan="2">
                  <a:txBody>
                    <a:bodyPr/>
                    <a:lstStyle/>
                    <a:p>
                      <a:pPr algn="l" rtl="0" fontAlgn="ctr">
                        <a:buNone/>
                      </a:pPr>
                      <a:r>
                        <a:rPr lang="en-US" sz="1400" b="0" u="none" strike="noStrike">
                          <a:effectLst/>
                          <a:latin typeface="+mn-ea"/>
                          <a:ea typeface="+mn-ea"/>
                        </a:rPr>
                        <a:t>UI (</a:t>
                      </a:r>
                      <a:r>
                        <a:rPr lang="ja-JP" altLang="en-US" sz="1400" b="0" u="none" strike="noStrike">
                          <a:effectLst/>
                          <a:latin typeface="+mn-ea"/>
                          <a:ea typeface="+mn-ea"/>
                        </a:rPr>
                        <a:t>表示崩れ</a:t>
                      </a:r>
                      <a:r>
                        <a:rPr lang="en-US" altLang="ja-JP" sz="1400" b="0" u="none" strike="noStrike">
                          <a:effectLst/>
                          <a:latin typeface="+mn-ea"/>
                          <a:ea typeface="+mn-ea"/>
                        </a:rPr>
                        <a:t>)</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rtl="0" fontAlgn="ctr">
                        <a:buNone/>
                      </a:pPr>
                      <a:r>
                        <a:rPr lang="ja-JP" altLang="en-US" sz="1400" b="0" u="none" strike="noStrike">
                          <a:effectLst/>
                          <a:latin typeface="+mn-ea"/>
                          <a:ea typeface="+mn-ea"/>
                        </a:rPr>
                        <a:t>長文の「本文」（改行なし）が一覧で表示崩れしないか</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altLang="ja-JP" sz="1200" b="0" u="none" strike="noStrike">
                          <a:effectLst/>
                          <a:latin typeface="+mn-ea"/>
                          <a:ea typeface="+mn-ea"/>
                        </a:rPr>
                        <a:t>1. new_thread.php</a:t>
                      </a:r>
                      <a:r>
                        <a:rPr lang="ja-JP" altLang="en-US" sz="1200" b="0" u="none" strike="noStrike">
                          <a:effectLst/>
                          <a:latin typeface="+mn-ea"/>
                          <a:ea typeface="+mn-ea"/>
                        </a:rPr>
                        <a:t> で、本文に改行を含まない非常に長い文字列（例</a:t>
                      </a:r>
                      <a:r>
                        <a:rPr lang="en-US" altLang="ja-JP" sz="1200" b="0" u="none" strike="noStrike">
                          <a:effectLst/>
                          <a:latin typeface="+mn-ea"/>
                          <a:ea typeface="+mn-ea"/>
                        </a:rPr>
                        <a:t>: 500</a:t>
                      </a:r>
                      <a:r>
                        <a:rPr lang="ja-JP" altLang="en-US" sz="1200" b="0" u="none" strike="noStrike">
                          <a:effectLst/>
                          <a:latin typeface="+mn-ea"/>
                          <a:ea typeface="+mn-ea"/>
                        </a:rPr>
                        <a:t>文字）を入力して作成する。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ja-JP" altLang="en-US" sz="1200" b="0" u="none" strike="noStrike">
                          <a:effectLst/>
                          <a:latin typeface="+mn-ea"/>
                          <a:ea typeface="+mn-ea"/>
                        </a:rPr>
                        <a:t>本文が枠（コンテナ）をはみ出さず、適切に折り返して（</a:t>
                      </a:r>
                      <a:r>
                        <a:rPr lang="en-US" altLang="ja-JP" sz="1200" b="0" u="none" strike="noStrike">
                          <a:effectLst/>
                          <a:latin typeface="+mn-ea"/>
                          <a:ea typeface="+mn-ea"/>
                        </a:rPr>
                        <a:t>word-wrap: break-word;</a:t>
                      </a:r>
                      <a:r>
                        <a:rPr lang="ja-JP" altLang="en-US" sz="1200" b="0" u="none" strike="noStrike">
                          <a:effectLst/>
                          <a:latin typeface="+mn-ea"/>
                          <a:ea typeface="+mn-ea"/>
                        </a:rPr>
                        <a:t> など）表示されること。</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en-US" sz="1800" b="0" u="none" strike="noStrike">
                          <a:effectLst/>
                          <a:latin typeface="+mn-ea"/>
                          <a:ea typeface="+mn-ea"/>
                        </a:rPr>
                        <a:t>NG</a:t>
                      </a:r>
                    </a:p>
                    <a:p>
                      <a:pPr algn="l" rtl="0" fontAlgn="ctr">
                        <a:buNone/>
                      </a:pPr>
                      <a:r>
                        <a:rPr lang="en-US" sz="1800" b="0" u="none" strike="noStrike">
                          <a:effectLst/>
                          <a:latin typeface="+mn-ea"/>
                          <a:ea typeface="+mn-ea"/>
                        </a:rPr>
                        <a:t>(11/4</a:t>
                      </a:r>
                      <a:r>
                        <a:rPr lang="ja-JP" altLang="en-US" sz="1800" b="0" u="none" strike="noStrike">
                          <a:effectLst/>
                          <a:latin typeface="+mn-ea"/>
                          <a:ea typeface="+mn-ea"/>
                        </a:rPr>
                        <a:t>修正済み</a:t>
                      </a:r>
                      <a:r>
                        <a:rPr lang="en-US" altLang="ja-JP" sz="1800" b="0" u="none" strike="noStrike">
                          <a:effectLst/>
                          <a:latin typeface="+mn-ea"/>
                          <a:ea typeface="+mn-ea"/>
                        </a:rPr>
                        <a:t>)</a:t>
                      </a:r>
                      <a:endParaRPr lang="ja-JP" alt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buNone/>
                      </a:pPr>
                      <a:r>
                        <a:rPr lang="ja-JP" altLang="en-US" sz="1200" b="0" u="none" strike="noStrike">
                          <a:effectLst/>
                          <a:latin typeface="+mn-ea"/>
                          <a:ea typeface="+mn-ea"/>
                        </a:rPr>
                        <a:t>英数字スペースなしの連続テキストで</a:t>
                      </a:r>
                      <a:r>
                        <a:rPr lang="en-US" altLang="ja-JP" sz="1200" b="0" u="none" strike="noStrike">
                          <a:effectLst/>
                          <a:latin typeface="+mn-ea"/>
                          <a:ea typeface="+mn-ea"/>
                        </a:rPr>
                        <a:t>BOX</a:t>
                      </a:r>
                      <a:r>
                        <a:rPr lang="ja-JP" altLang="en-US" sz="1200" b="0" u="none" strike="noStrike">
                          <a:effectLst/>
                          <a:latin typeface="+mn-ea"/>
                          <a:ea typeface="+mn-ea"/>
                        </a:rPr>
                        <a:t>からはみ出す</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7331905"/>
                  </a:ext>
                </a:extLst>
              </a:tr>
              <a:tr h="409388">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2. </a:t>
                      </a:r>
                      <a:r>
                        <a:rPr lang="ja-JP" altLang="en-US" sz="1200" b="0" u="none" strike="noStrike">
                          <a:effectLst/>
                          <a:latin typeface="+mn-ea"/>
                          <a:ea typeface="+mn-ea"/>
                        </a:rPr>
                        <a:t>スレッド一覧 </a:t>
                      </a:r>
                      <a:r>
                        <a:rPr lang="en-US" altLang="ja-JP" sz="1200" b="0" u="none" strike="noStrike">
                          <a:effectLst/>
                          <a:latin typeface="+mn-ea"/>
                          <a:ea typeface="+mn-ea"/>
                        </a:rPr>
                        <a:t>(</a:t>
                      </a:r>
                      <a:r>
                        <a:rPr lang="en-US" altLang="ja-JP" sz="1200" b="0" u="none" strike="noStrike" err="1">
                          <a:effectLst/>
                          <a:latin typeface="+mn-ea"/>
                          <a:ea typeface="+mn-ea"/>
                        </a:rPr>
                        <a:t>thread_list.php</a:t>
                      </a:r>
                      <a:r>
                        <a:rPr lang="en-US" altLang="ja-JP" sz="1200" b="0" u="none" strike="noStrike">
                          <a:effectLst/>
                          <a:latin typeface="+mn-ea"/>
                          <a:ea typeface="+mn-ea"/>
                        </a:rPr>
                        <a:t>) </a:t>
                      </a:r>
                      <a:r>
                        <a:rPr lang="ja-JP" altLang="en-US" sz="1200" b="0" u="none" strike="noStrike">
                          <a:effectLst/>
                          <a:latin typeface="+mn-ea"/>
                          <a:ea typeface="+mn-ea"/>
                        </a:rPr>
                        <a:t>で、該当スレッドの本文表示を確認する。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770531632"/>
                  </a:ext>
                </a:extLst>
              </a:tr>
              <a:tr h="409388">
                <a:tc rowSpan="3">
                  <a:txBody>
                    <a:bodyPr/>
                    <a:lstStyle/>
                    <a:p>
                      <a:pPr algn="l" rtl="0" fontAlgn="ctr">
                        <a:buNone/>
                      </a:pPr>
                      <a:r>
                        <a:rPr lang="en-US" sz="1400" b="0" u="none" strike="noStrike">
                          <a:effectLst/>
                          <a:latin typeface="+mn-ea"/>
                          <a:ea typeface="+mn-ea"/>
                        </a:rPr>
                        <a:t>UI (</a:t>
                      </a:r>
                      <a:r>
                        <a:rPr lang="ja-JP" altLang="en-US" sz="1400" b="0" u="none" strike="noStrike">
                          <a:effectLst/>
                          <a:latin typeface="+mn-ea"/>
                          <a:ea typeface="+mn-ea"/>
                        </a:rPr>
                        <a:t>状態</a:t>
                      </a:r>
                      <a:r>
                        <a:rPr lang="en-US" altLang="ja-JP" sz="1400" b="0" u="none" strike="noStrike">
                          <a:effectLst/>
                          <a:latin typeface="+mn-ea"/>
                          <a:ea typeface="+mn-ea"/>
                        </a:rPr>
                        <a:t>)</a:t>
                      </a:r>
                      <a:endParaRPr lang="en-US" altLang="ja-JP"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rtl="0" fontAlgn="ctr">
                        <a:buNone/>
                      </a:pPr>
                      <a:r>
                        <a:rPr lang="ja-JP" altLang="en-US" sz="1400" b="0" u="none" strike="noStrike">
                          <a:effectLst/>
                          <a:latin typeface="+mn-ea"/>
                          <a:ea typeface="+mn-ea"/>
                        </a:rPr>
                        <a:t>ブラウザバック時のキャッシュ（古い一覧）表示</a:t>
                      </a:r>
                      <a:endParaRPr lang="ja-JP" altLang="en-US" sz="14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en-US" altLang="ja-JP" sz="1200" b="0" u="none" strike="noStrike">
                          <a:effectLst/>
                          <a:latin typeface="+mn-ea"/>
                          <a:ea typeface="+mn-ea"/>
                        </a:rPr>
                        <a:t>1. </a:t>
                      </a:r>
                      <a:r>
                        <a:rPr lang="ja-JP" altLang="en-US" sz="1200" b="0" u="none" strike="noStrike">
                          <a:effectLst/>
                          <a:latin typeface="+mn-ea"/>
                          <a:ea typeface="+mn-ea"/>
                        </a:rPr>
                        <a:t>スレッド一覧 </a:t>
                      </a:r>
                      <a:r>
                        <a:rPr lang="en-US" altLang="ja-JP" sz="1200" b="0" u="none" strike="noStrike">
                          <a:effectLst/>
                          <a:latin typeface="+mn-ea"/>
                          <a:ea typeface="+mn-ea"/>
                        </a:rPr>
                        <a:t>(</a:t>
                      </a:r>
                      <a:r>
                        <a:rPr lang="en-US" sz="1200" b="0" u="none" strike="noStrike">
                          <a:effectLst/>
                          <a:latin typeface="+mn-ea"/>
                          <a:ea typeface="+mn-ea"/>
                        </a:rPr>
                        <a:t>thread_list.php) </a:t>
                      </a:r>
                      <a:r>
                        <a:rPr lang="ja-JP" altLang="en-US" sz="1200" b="0" u="none" strike="noStrike">
                          <a:effectLst/>
                          <a:latin typeface="+mn-ea"/>
                          <a:ea typeface="+mn-ea"/>
                        </a:rPr>
                        <a:t>を表示する。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スレッド一覧が（キャッシュではなく）再読み込みされ、最新の状態が表示されること。</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buNone/>
                      </a:pPr>
                      <a:r>
                        <a:rPr lang="en-US" sz="1800" b="0" u="none" strike="noStrike">
                          <a:effectLst/>
                          <a:latin typeface="+mn-ea"/>
                          <a:ea typeface="+mn-ea"/>
                        </a:rPr>
                        <a:t>OK</a:t>
                      </a:r>
                      <a:endParaRPr lang="en-US" sz="18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buNone/>
                      </a:pPr>
                      <a:r>
                        <a:rPr lang="en-US" sz="1200" b="0" u="none" strike="noStrike">
                          <a:effectLst/>
                          <a:latin typeface="+mn-ea"/>
                          <a:ea typeface="+mn-ea"/>
                        </a:rPr>
                        <a:t>cache-control: no-cache </a:t>
                      </a:r>
                      <a:r>
                        <a:rPr lang="ja-JP" altLang="en-US" sz="1200" b="0" u="none" strike="noStrike">
                          <a:effectLst/>
                          <a:latin typeface="+mn-ea"/>
                          <a:ea typeface="+mn-ea"/>
                        </a:rPr>
                        <a:t>等のヘッダ確認</a:t>
                      </a:r>
                      <a:endParaRPr lang="ja-JP" altLang="en-US" sz="1200" b="0" i="0" u="none" strike="noStrike">
                        <a:solidFill>
                          <a:srgbClr val="444746"/>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9192209"/>
                  </a:ext>
                </a:extLst>
              </a:tr>
              <a:tr h="205433">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2. </a:t>
                      </a:r>
                      <a:r>
                        <a:rPr lang="ja-JP" altLang="en-US" sz="1200" b="0" u="none" strike="noStrike">
                          <a:effectLst/>
                          <a:latin typeface="+mn-ea"/>
                          <a:ea typeface="+mn-ea"/>
                        </a:rPr>
                        <a:t>「新規投稿」ボタンを押し、</a:t>
                      </a:r>
                      <a:r>
                        <a:rPr lang="en-US" sz="1200" b="0" u="none" strike="noStrike">
                          <a:effectLst/>
                          <a:latin typeface="+mn-ea"/>
                          <a:ea typeface="+mn-ea"/>
                        </a:rPr>
                        <a:t>new_thread.php </a:t>
                      </a:r>
                      <a:r>
                        <a:rPr lang="ja-JP" altLang="en-US" sz="1200" b="0" u="none" strike="noStrike">
                          <a:effectLst/>
                          <a:latin typeface="+mn-ea"/>
                          <a:ea typeface="+mn-ea"/>
                        </a:rPr>
                        <a:t>に遷移する。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（または「更新」ボタンを押すよう促されること）</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4142474475"/>
                  </a:ext>
                </a:extLst>
              </a:tr>
              <a:tr h="205433">
                <a:tc vMerge="1">
                  <a:txBody>
                    <a:bodyPr/>
                    <a:lstStyle/>
                    <a:p>
                      <a:endParaRPr kumimoji="1" lang="ja-JP" altLang="en-US"/>
                    </a:p>
                  </a:txBody>
                  <a:tcPr/>
                </a:tc>
                <a:tc vMerge="1">
                  <a:txBody>
                    <a:bodyPr/>
                    <a:lstStyle/>
                    <a:p>
                      <a:endParaRPr kumimoji="1" lang="ja-JP" altLang="en-US"/>
                    </a:p>
                  </a:txBody>
                  <a:tcPr/>
                </a:tc>
                <a:tc>
                  <a:txBody>
                    <a:bodyPr/>
                    <a:lstStyle/>
                    <a:p>
                      <a:pPr algn="l" rtl="0" fontAlgn="ctr">
                        <a:buNone/>
                      </a:pPr>
                      <a:r>
                        <a:rPr lang="en-US" altLang="ja-JP" sz="1200" b="0" u="none" strike="noStrike">
                          <a:effectLst/>
                          <a:latin typeface="+mn-ea"/>
                          <a:ea typeface="+mn-ea"/>
                        </a:rPr>
                        <a:t>3. </a:t>
                      </a:r>
                      <a:r>
                        <a:rPr lang="ja-JP" altLang="en-US" sz="1200" b="0" u="none" strike="noStrike">
                          <a:effectLst/>
                          <a:latin typeface="+mn-ea"/>
                          <a:ea typeface="+mn-ea"/>
                        </a:rPr>
                        <a:t>ブラウザの「戻る」ボタンを押して </a:t>
                      </a:r>
                      <a:r>
                        <a:rPr lang="en-US" altLang="ja-JP" sz="1200" b="0" u="none" strike="noStrike">
                          <a:effectLst/>
                          <a:latin typeface="+mn-ea"/>
                          <a:ea typeface="+mn-ea"/>
                        </a:rPr>
                        <a:t>thread_list.php</a:t>
                      </a:r>
                      <a:r>
                        <a:rPr lang="ja-JP" altLang="en-US" sz="1200" b="0" u="none" strike="noStrike">
                          <a:effectLst/>
                          <a:latin typeface="+mn-ea"/>
                          <a:ea typeface="+mn-ea"/>
                        </a:rPr>
                        <a:t> に戻る。</a:t>
                      </a:r>
                      <a:endParaRPr lang="ja-JP" altLang="en-US" sz="1200" b="0" i="0" u="none" strike="noStrike">
                        <a:solidFill>
                          <a:srgbClr val="1B1C1D"/>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buNone/>
                      </a:pPr>
                      <a:r>
                        <a:rPr lang="ja-JP" altLang="en-US" sz="1200" b="0" u="none" strike="noStrike">
                          <a:effectLst/>
                          <a:latin typeface="+mn-ea"/>
                          <a:ea typeface="+mn-ea"/>
                        </a:rPr>
                        <a:t>　</a:t>
                      </a:r>
                      <a:endParaRPr lang="ja-JP" altLang="en-US" sz="1200" b="0" i="0" u="none" strike="noStrike">
                        <a:solidFill>
                          <a:srgbClr val="000000"/>
                        </a:solidFill>
                        <a:effectLst/>
                        <a:latin typeface="+mn-ea"/>
                        <a:ea typeface="+mn-ea"/>
                      </a:endParaRPr>
                    </a:p>
                  </a:txBody>
                  <a:tcPr marL="1326" marR="1326" marT="13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348736918"/>
                  </a:ext>
                </a:extLst>
              </a:tr>
            </a:tbl>
          </a:graphicData>
        </a:graphic>
      </p:graphicFrame>
    </p:spTree>
    <p:extLst>
      <p:ext uri="{BB962C8B-B14F-4D97-AF65-F5344CB8AC3E}">
        <p14:creationId xmlns:p14="http://schemas.microsoft.com/office/powerpoint/2010/main" val="2796914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7D9C8-680F-075E-1B33-9146554EE703}"/>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2592AE29-3725-A74A-3028-8A654A6F5DA5}"/>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C45C9343-36FC-66EF-CA8F-88BD7FCB2968}"/>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10ED2824-5296-B4B7-84ED-AAEAF7F4B204}"/>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A1BBA673-0853-CD2B-03A8-D0F2FAB012CF}"/>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007AB610-8BA1-02FF-F733-2398D0BFA4B5}"/>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319B36A2-E58E-6321-8B7F-DC3463D3CCC5}"/>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F46D5421-07D5-35D6-BBF7-195245ECAB7E}"/>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0BF55316-0019-2610-765C-CC97D1D958BB}"/>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4AFC4E47-E078-0DAB-EB1C-3EB0DFA91B07}"/>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23FCDC8F-1FE2-91B1-DBF6-C33E6D831708}"/>
              </a:ext>
            </a:extLst>
          </p:cNvPr>
          <p:cNvSpPr txBox="1"/>
          <p:nvPr/>
        </p:nvSpPr>
        <p:spPr>
          <a:xfrm>
            <a:off x="3352800" y="1232365"/>
            <a:ext cx="8115300" cy="620747"/>
          </a:xfrm>
          <a:prstGeom prst="rect">
            <a:avLst/>
          </a:prstGeom>
        </p:spPr>
        <p:txBody>
          <a:bodyPr lIns="0" tIns="0" rIns="0" bIns="0" rtlCol="0" anchor="t">
            <a:spAutoFit/>
          </a:bodyPr>
          <a:lstStyle/>
          <a:p>
            <a:pPr>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ユーザビリティテスト</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284B186A-B605-930E-B112-1A027D1E0539}"/>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50F569E4-FE41-742F-B6CB-F01B4DEAE348}"/>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6-2</a:t>
            </a:r>
          </a:p>
        </p:txBody>
      </p:sp>
      <p:sp>
        <p:nvSpPr>
          <p:cNvPr id="36" name="TextBox 25">
            <a:extLst>
              <a:ext uri="{FF2B5EF4-FFF2-40B4-BE49-F238E27FC236}">
                <a16:creationId xmlns:a16="http://schemas.microsoft.com/office/drawing/2014/main" id="{5899A41B-94A9-49AD-CFCC-3664CE20ADBE}"/>
              </a:ext>
            </a:extLst>
          </p:cNvPr>
          <p:cNvSpPr txBox="1"/>
          <p:nvPr/>
        </p:nvSpPr>
        <p:spPr>
          <a:xfrm>
            <a:off x="2037356" y="1555627"/>
            <a:ext cx="4976618" cy="1465138"/>
          </a:xfrm>
          <a:prstGeom prst="rect">
            <a:avLst/>
          </a:prstGeom>
        </p:spPr>
        <p:txBody>
          <a:bodyPr lIns="50800" tIns="50800" rIns="50800" bIns="50800" rtlCol="0" anchor="ctr"/>
          <a:lstStyle/>
          <a:p>
            <a:pPr algn="ctr">
              <a:lnSpc>
                <a:spcPts val="2745"/>
              </a:lnSpc>
            </a:pPr>
            <a:endParaRPr>
              <a:latin typeface="+mj-lt"/>
            </a:endParaRPr>
          </a:p>
        </p:txBody>
      </p:sp>
      <p:sp>
        <p:nvSpPr>
          <p:cNvPr id="63" name="フッター プレースホルダー 62">
            <a:extLst>
              <a:ext uri="{FF2B5EF4-FFF2-40B4-BE49-F238E27FC236}">
                <a16:creationId xmlns:a16="http://schemas.microsoft.com/office/drawing/2014/main" id="{D452E20C-5446-E1EF-E8AE-D79A254CD347}"/>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1C45CA38-73E1-AB92-92E0-9D0A0351FC7B}"/>
              </a:ext>
            </a:extLst>
          </p:cNvPr>
          <p:cNvSpPr>
            <a:spLocks noGrp="1"/>
          </p:cNvSpPr>
          <p:nvPr>
            <p:ph type="sldNum" sz="quarter" idx="12"/>
          </p:nvPr>
        </p:nvSpPr>
        <p:spPr/>
        <p:txBody>
          <a:bodyPr/>
          <a:lstStyle/>
          <a:p>
            <a:fld id="{B6F15528-21DE-4FAA-801E-634DDDAF4B2B}" type="slidenum">
              <a:rPr lang="en-US" smtClean="0">
                <a:latin typeface="+mj-lt"/>
              </a:rPr>
              <a:pPr/>
              <a:t>28</a:t>
            </a:fld>
            <a:endParaRPr lang="en-US">
              <a:latin typeface="+mj-lt"/>
            </a:endParaRPr>
          </a:p>
        </p:txBody>
      </p:sp>
      <p:sp>
        <p:nvSpPr>
          <p:cNvPr id="65" name="日付プレースホルダー 64">
            <a:extLst>
              <a:ext uri="{FF2B5EF4-FFF2-40B4-BE49-F238E27FC236}">
                <a16:creationId xmlns:a16="http://schemas.microsoft.com/office/drawing/2014/main" id="{08CD4F4B-C8CD-AD73-162D-908D55D6BD32}"/>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grpSp>
        <p:nvGrpSpPr>
          <p:cNvPr id="2" name="Group 23">
            <a:extLst>
              <a:ext uri="{FF2B5EF4-FFF2-40B4-BE49-F238E27FC236}">
                <a16:creationId xmlns:a16="http://schemas.microsoft.com/office/drawing/2014/main" id="{92045599-B7D2-53A9-5D23-66FC33464C72}"/>
              </a:ext>
            </a:extLst>
          </p:cNvPr>
          <p:cNvGrpSpPr/>
          <p:nvPr/>
        </p:nvGrpSpPr>
        <p:grpSpPr>
          <a:xfrm>
            <a:off x="2037356" y="1555627"/>
            <a:ext cx="7208244" cy="1465138"/>
            <a:chOff x="0" y="-238125"/>
            <a:chExt cx="1324374" cy="385879"/>
          </a:xfrm>
        </p:grpSpPr>
        <p:sp>
          <p:nvSpPr>
            <p:cNvPr id="3" name="Freeform 24">
              <a:extLst>
                <a:ext uri="{FF2B5EF4-FFF2-40B4-BE49-F238E27FC236}">
                  <a16:creationId xmlns:a16="http://schemas.microsoft.com/office/drawing/2014/main" id="{B501B354-F34C-BA88-47BD-CE098146B7DD}"/>
                </a:ext>
              </a:extLst>
            </p:cNvPr>
            <p:cNvSpPr/>
            <p:nvPr/>
          </p:nvSpPr>
          <p:spPr>
            <a:xfrm>
              <a:off x="13660" y="-81257"/>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 name="TextBox 25">
              <a:extLst>
                <a:ext uri="{FF2B5EF4-FFF2-40B4-BE49-F238E27FC236}">
                  <a16:creationId xmlns:a16="http://schemas.microsoft.com/office/drawing/2014/main" id="{39460AAC-6FFC-B925-003C-49669A3F0F07}"/>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6" name="TextBox 26">
            <a:extLst>
              <a:ext uri="{FF2B5EF4-FFF2-40B4-BE49-F238E27FC236}">
                <a16:creationId xmlns:a16="http://schemas.microsoft.com/office/drawing/2014/main" id="{FFC3C0F9-FC8C-BCCE-ED1B-A3AB42852DDE}"/>
              </a:ext>
            </a:extLst>
          </p:cNvPr>
          <p:cNvSpPr txBox="1"/>
          <p:nvPr/>
        </p:nvSpPr>
        <p:spPr>
          <a:xfrm>
            <a:off x="2549064" y="2189938"/>
            <a:ext cx="6259175" cy="451214"/>
          </a:xfrm>
          <a:prstGeom prst="rect">
            <a:avLst/>
          </a:prstGeom>
        </p:spPr>
        <p:txBody>
          <a:bodyPr wrap="square"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テスト実施していただいた方からの</a:t>
            </a:r>
            <a:r>
              <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FB</a:t>
            </a:r>
          </a:p>
        </p:txBody>
      </p:sp>
      <p:graphicFrame>
        <p:nvGraphicFramePr>
          <p:cNvPr id="5" name="表 4">
            <a:extLst>
              <a:ext uri="{FF2B5EF4-FFF2-40B4-BE49-F238E27FC236}">
                <a16:creationId xmlns:a16="http://schemas.microsoft.com/office/drawing/2014/main" id="{B8E8DA11-AE74-98A3-52F3-BEF0CA7A1C53}"/>
              </a:ext>
            </a:extLst>
          </p:cNvPr>
          <p:cNvGraphicFramePr>
            <a:graphicFrameLocks noGrp="1"/>
          </p:cNvGraphicFramePr>
          <p:nvPr>
            <p:extLst>
              <p:ext uri="{D42A27DB-BD31-4B8C-83A1-F6EECF244321}">
                <p14:modId xmlns:p14="http://schemas.microsoft.com/office/powerpoint/2010/main" val="1035841872"/>
              </p:ext>
            </p:extLst>
          </p:nvPr>
        </p:nvGraphicFramePr>
        <p:xfrm>
          <a:off x="1892160" y="3878257"/>
          <a:ext cx="15182850" cy="5076922"/>
        </p:xfrm>
        <a:graphic>
          <a:graphicData uri="http://schemas.openxmlformats.org/drawingml/2006/table">
            <a:tbl>
              <a:tblPr>
                <a:tableStyleId>{5C22544A-7EE6-4342-B048-85BDC9FD1C3A}</a:tableStyleId>
              </a:tblPr>
              <a:tblGrid>
                <a:gridCol w="1034742">
                  <a:extLst>
                    <a:ext uri="{9D8B030D-6E8A-4147-A177-3AD203B41FA5}">
                      <a16:colId xmlns:a16="http://schemas.microsoft.com/office/drawing/2014/main" val="1120408029"/>
                    </a:ext>
                  </a:extLst>
                </a:gridCol>
                <a:gridCol w="14148108">
                  <a:extLst>
                    <a:ext uri="{9D8B030D-6E8A-4147-A177-3AD203B41FA5}">
                      <a16:colId xmlns:a16="http://schemas.microsoft.com/office/drawing/2014/main" val="3039720151"/>
                    </a:ext>
                  </a:extLst>
                </a:gridCol>
              </a:tblGrid>
              <a:tr h="338062">
                <a:tc>
                  <a:txBody>
                    <a:bodyPr/>
                    <a:lstStyle/>
                    <a:p>
                      <a:pPr algn="ctr" fontAlgn="b">
                        <a:lnSpc>
                          <a:spcPct val="150000"/>
                        </a:lnSpc>
                        <a:buNone/>
                      </a:pPr>
                      <a:r>
                        <a:rPr lang="en-US" altLang="ja-JP" sz="2000" u="none" strike="noStrike">
                          <a:effectLst/>
                          <a:latin typeface="+mj-ea"/>
                          <a:ea typeface="+mj-ea"/>
                        </a:rPr>
                        <a:t>1</a:t>
                      </a:r>
                      <a:endParaRPr lang="en-US" altLang="ja-JP" sz="2000" b="0" i="0" u="none" strike="noStrike">
                        <a:solidFill>
                          <a:srgbClr val="00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buNone/>
                      </a:pPr>
                      <a:r>
                        <a:rPr lang="ja-JP" altLang="en-US" sz="2000" u="none" strike="noStrike">
                          <a:solidFill>
                            <a:srgbClr val="FF0000"/>
                          </a:solidFill>
                          <a:effectLst/>
                          <a:latin typeface="+mj-ea"/>
                          <a:ea typeface="+mj-ea"/>
                        </a:rPr>
                        <a:t>投稿後のスタイルがフィールドタイプになっていて明確に表示エリアに見えないから入力できちゃいそう。</a:t>
                      </a:r>
                      <a:endParaRPr lang="ja-JP" altLang="en-US" sz="2000" b="0" i="0" u="none" strike="noStrike">
                        <a:solidFill>
                          <a:srgbClr val="FF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2923927"/>
                  </a:ext>
                </a:extLst>
              </a:tr>
              <a:tr h="338062">
                <a:tc>
                  <a:txBody>
                    <a:bodyPr/>
                    <a:lstStyle/>
                    <a:p>
                      <a:pPr algn="ctr" fontAlgn="b">
                        <a:lnSpc>
                          <a:spcPct val="150000"/>
                        </a:lnSpc>
                        <a:buNone/>
                      </a:pPr>
                      <a:r>
                        <a:rPr lang="en-US" altLang="ja-JP" sz="2000" u="none" strike="noStrike">
                          <a:effectLst/>
                          <a:latin typeface="+mj-ea"/>
                          <a:ea typeface="+mj-ea"/>
                        </a:rPr>
                        <a:t>2</a:t>
                      </a:r>
                      <a:endParaRPr lang="en-US" altLang="ja-JP" sz="2000" b="0" i="0" u="none" strike="noStrike">
                        <a:solidFill>
                          <a:srgbClr val="00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buNone/>
                      </a:pPr>
                      <a:r>
                        <a:rPr lang="ja-JP" altLang="en-US" sz="2000" u="none" strike="noStrike">
                          <a:effectLst/>
                          <a:latin typeface="+mj-ea"/>
                          <a:ea typeface="+mj-ea"/>
                        </a:rPr>
                        <a:t>プロフィール一一覧の意味がわからない。</a:t>
                      </a:r>
                      <a:endParaRPr lang="ja-JP" altLang="en-US" sz="2000" b="0" i="0" u="none" strike="noStrike">
                        <a:solidFill>
                          <a:srgbClr val="00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3999283"/>
                  </a:ext>
                </a:extLst>
              </a:tr>
              <a:tr h="746122">
                <a:tc>
                  <a:txBody>
                    <a:bodyPr/>
                    <a:lstStyle/>
                    <a:p>
                      <a:pPr algn="ctr" fontAlgn="b">
                        <a:lnSpc>
                          <a:spcPct val="150000"/>
                        </a:lnSpc>
                        <a:buNone/>
                      </a:pPr>
                      <a:r>
                        <a:rPr lang="en-US" altLang="ja-JP" sz="2000" u="none" strike="noStrike">
                          <a:effectLst/>
                          <a:latin typeface="+mj-ea"/>
                          <a:ea typeface="+mj-ea"/>
                        </a:rPr>
                        <a:t>3</a:t>
                      </a:r>
                      <a:endParaRPr lang="en-US" altLang="ja-JP" sz="2000" b="0" i="0" u="none" strike="noStrike">
                        <a:solidFill>
                          <a:srgbClr val="00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buNone/>
                      </a:pPr>
                      <a:r>
                        <a:rPr lang="ja-JP" altLang="en-US" sz="2000" u="none" strike="noStrike">
                          <a:effectLst/>
                          <a:latin typeface="+mj-ea"/>
                          <a:ea typeface="+mj-ea"/>
                        </a:rPr>
                        <a:t>仕組みの理解という目的なんだろうけど、今だったらデザインフレームワークを当てるだけでもできればよかったね。</a:t>
                      </a:r>
                      <a:endParaRPr lang="ja-JP" altLang="en-US" sz="2000" b="0" i="0" u="none" strike="noStrike">
                        <a:solidFill>
                          <a:srgbClr val="00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0535347"/>
                  </a:ext>
                </a:extLst>
              </a:tr>
              <a:tr h="338062">
                <a:tc>
                  <a:txBody>
                    <a:bodyPr/>
                    <a:lstStyle/>
                    <a:p>
                      <a:pPr algn="ctr" fontAlgn="b">
                        <a:lnSpc>
                          <a:spcPct val="150000"/>
                        </a:lnSpc>
                        <a:buNone/>
                      </a:pPr>
                      <a:r>
                        <a:rPr lang="en-US" altLang="ja-JP" sz="2000" u="none" strike="noStrike">
                          <a:effectLst/>
                          <a:latin typeface="+mj-ea"/>
                          <a:ea typeface="+mj-ea"/>
                        </a:rPr>
                        <a:t>4</a:t>
                      </a:r>
                      <a:endParaRPr lang="en-US" altLang="ja-JP" sz="2000" b="0" i="0" u="none" strike="noStrike">
                        <a:solidFill>
                          <a:srgbClr val="00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buNone/>
                      </a:pPr>
                      <a:r>
                        <a:rPr lang="ja-JP" altLang="en-US" sz="2000" u="none" strike="noStrike">
                          <a:solidFill>
                            <a:srgbClr val="FF0000"/>
                          </a:solidFill>
                          <a:effectLst/>
                          <a:latin typeface="+mj-ea"/>
                          <a:ea typeface="+mj-ea"/>
                        </a:rPr>
                        <a:t>返信編集画面では、編集ボタンは必要ありません。保存ボタンで十分だと思います。</a:t>
                      </a:r>
                      <a:endParaRPr lang="ja-JP" altLang="en-US" sz="2000" b="0" i="0" u="none" strike="noStrike">
                        <a:solidFill>
                          <a:srgbClr val="FF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1285716"/>
                  </a:ext>
                </a:extLst>
              </a:tr>
              <a:tr h="3194481">
                <a:tc>
                  <a:txBody>
                    <a:bodyPr/>
                    <a:lstStyle/>
                    <a:p>
                      <a:pPr algn="ctr" fontAlgn="b">
                        <a:lnSpc>
                          <a:spcPct val="150000"/>
                        </a:lnSpc>
                        <a:buNone/>
                      </a:pPr>
                      <a:r>
                        <a:rPr lang="en-US" altLang="ja-JP" sz="2000" u="none" strike="noStrike">
                          <a:effectLst/>
                          <a:latin typeface="+mj-ea"/>
                          <a:ea typeface="+mj-ea"/>
                        </a:rPr>
                        <a:t>5</a:t>
                      </a:r>
                      <a:endParaRPr lang="en-US" altLang="ja-JP" sz="2000" b="0" i="0" u="none" strike="noStrike">
                        <a:solidFill>
                          <a:srgbClr val="00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50000"/>
                        </a:lnSpc>
                        <a:buNone/>
                      </a:pPr>
                      <a:r>
                        <a:rPr lang="ja-JP" altLang="en-US" sz="2000" u="none" strike="noStrike">
                          <a:effectLst/>
                          <a:latin typeface="+mj-ea"/>
                          <a:ea typeface="+mj-ea"/>
                        </a:rPr>
                        <a:t>全体的にとても良い仕上がりです。</a:t>
                      </a:r>
                      <a:br>
                        <a:rPr lang="ja-JP" altLang="en-US" sz="2000" u="none" strike="noStrike">
                          <a:effectLst/>
                          <a:latin typeface="+mj-ea"/>
                          <a:ea typeface="+mj-ea"/>
                        </a:rPr>
                      </a:br>
                      <a:r>
                        <a:rPr lang="ja-JP" altLang="en-US" sz="2000" u="none" strike="noStrike">
                          <a:solidFill>
                            <a:srgbClr val="FF0000"/>
                          </a:solidFill>
                          <a:effectLst/>
                          <a:latin typeface="+mj-ea"/>
                          <a:ea typeface="+mj-ea"/>
                        </a:rPr>
                        <a:t>* スレッド返信リストで 「編集」ボタン をクリックした際、テキストエリアのスタイルの不具合を修正してください。</a:t>
                      </a:r>
                      <a:br>
                        <a:rPr lang="ja-JP" altLang="en-US" sz="2000" u="none" strike="noStrike">
                          <a:solidFill>
                            <a:srgbClr val="FF0000"/>
                          </a:solidFill>
                          <a:effectLst/>
                          <a:latin typeface="+mj-ea"/>
                          <a:ea typeface="+mj-ea"/>
                        </a:rPr>
                      </a:br>
                      <a:r>
                        <a:rPr lang="ja-JP" altLang="en-US" sz="2000" u="none" strike="noStrike">
                          <a:effectLst/>
                          <a:latin typeface="+mj-ea"/>
                          <a:ea typeface="+mj-ea"/>
                        </a:rPr>
                        <a:t>* プロフィールリストでは、オーナーのプロフィールを強調表示し、最初に表示されるようにするのが良いと思います。</a:t>
                      </a:r>
                      <a:br>
                        <a:rPr lang="ja-JP" altLang="en-US" sz="2000" u="none" strike="noStrike">
                          <a:effectLst/>
                          <a:latin typeface="+mj-ea"/>
                          <a:ea typeface="+mj-ea"/>
                        </a:rPr>
                      </a:br>
                      <a:r>
                        <a:rPr lang="ja-JP" altLang="en-US" sz="2000" u="none" strike="noStrike">
                          <a:solidFill>
                            <a:srgbClr val="FF0000"/>
                          </a:solidFill>
                          <a:effectLst/>
                          <a:latin typeface="+mj-ea"/>
                          <a:ea typeface="+mj-ea"/>
                        </a:rPr>
                        <a:t>* また、**デフォルトの並び順を「新しい順」**に設定することを提案します。</a:t>
                      </a:r>
                      <a:br>
                        <a:rPr lang="ja-JP" altLang="en-US" sz="2000" u="none" strike="noStrike">
                          <a:solidFill>
                            <a:srgbClr val="FF0000"/>
                          </a:solidFill>
                          <a:effectLst/>
                          <a:latin typeface="+mj-ea"/>
                          <a:ea typeface="+mj-ea"/>
                        </a:rPr>
                      </a:br>
                      <a:r>
                        <a:rPr lang="ja-JP" altLang="en-US" sz="2000" u="none" strike="noStrike">
                          <a:solidFill>
                            <a:srgbClr val="FF0000"/>
                          </a:solidFill>
                          <a:effectLst/>
                          <a:latin typeface="+mj-ea"/>
                          <a:ea typeface="+mj-ea"/>
                        </a:rPr>
                        <a:t>* 趣味リストについては、ボタン選択時のスタイルを変更することを検討してください。ラベル部分のみをハイライトするのではなく、ボタン全体が視覚的にわかりやすくなるようにすると良いと思います。</a:t>
                      </a:r>
                      <a:endParaRPr lang="ja-JP" altLang="en-US" sz="2000" b="0" i="0" u="none" strike="noStrike">
                        <a:solidFill>
                          <a:srgbClr val="FF0000"/>
                        </a:solidFill>
                        <a:effectLst/>
                        <a:latin typeface="+mj-ea"/>
                        <a:ea typeface="+mj-ea"/>
                      </a:endParaRPr>
                    </a:p>
                  </a:txBody>
                  <a:tcPr marL="5393" marR="5393" marT="5393"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7530139"/>
                  </a:ext>
                </a:extLst>
              </a:tr>
            </a:tbl>
          </a:graphicData>
        </a:graphic>
      </p:graphicFrame>
      <p:sp>
        <p:nvSpPr>
          <p:cNvPr id="46" name="TextBox 26">
            <a:extLst>
              <a:ext uri="{FF2B5EF4-FFF2-40B4-BE49-F238E27FC236}">
                <a16:creationId xmlns:a16="http://schemas.microsoft.com/office/drawing/2014/main" id="{41869D55-A5F6-8C49-989E-B534DA069DBB}"/>
              </a:ext>
            </a:extLst>
          </p:cNvPr>
          <p:cNvSpPr txBox="1"/>
          <p:nvPr/>
        </p:nvSpPr>
        <p:spPr>
          <a:xfrm>
            <a:off x="1892160" y="3202543"/>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赤文字：修正した点</a:t>
            </a:r>
            <a:endParaRPr lang="en-US" altLang="ja-JP" sz="28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3990994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1837E-9562-D395-BC71-DD1E68EECA6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6B541E9-4A5F-4498-34F3-EA600827E3D7}"/>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72A3A54F-8971-2A14-3336-BB94D122EB1E}"/>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3C928FE1-DF7F-A2C1-DC94-1AA230964B3C}"/>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132C1F47-110A-D225-70EE-624D5E8F3C98}"/>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7A158676-98C0-2CBE-9988-00F3EBA15A5C}"/>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7EB15BF7-A0A9-FABB-CCF8-BE47BB2EFD2E}"/>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9FADF35D-27AE-48BB-BE3B-0BB6FF6FC324}"/>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E981CCAA-C9F7-00CF-6E32-7713935B9360}"/>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87CC8D86-CDBC-DCCE-C2AA-EC22B3EEFD09}"/>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C873F669-AB67-A3F2-0102-DED1EA1434B2}"/>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062C0FEE-0876-7918-C377-F7C9C07C2F64}"/>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731FE1A9-B363-A40D-62F4-BCAC6C78EC4B}"/>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15" name="Group 15">
            <a:extLst>
              <a:ext uri="{FF2B5EF4-FFF2-40B4-BE49-F238E27FC236}">
                <a16:creationId xmlns:a16="http://schemas.microsoft.com/office/drawing/2014/main" id="{A74B776C-05FE-6337-DDCF-C9CBFD2E306E}"/>
              </a:ext>
            </a:extLst>
          </p:cNvPr>
          <p:cNvGrpSpPr/>
          <p:nvPr/>
        </p:nvGrpSpPr>
        <p:grpSpPr>
          <a:xfrm>
            <a:off x="1365940" y="2940142"/>
            <a:ext cx="1691585" cy="1691585"/>
            <a:chOff x="0" y="0"/>
            <a:chExt cx="445520" cy="445520"/>
          </a:xfrm>
        </p:grpSpPr>
        <p:sp>
          <p:nvSpPr>
            <p:cNvPr id="16" name="Freeform 16">
              <a:extLst>
                <a:ext uri="{FF2B5EF4-FFF2-40B4-BE49-F238E27FC236}">
                  <a16:creationId xmlns:a16="http://schemas.microsoft.com/office/drawing/2014/main" id="{DAE4FA7F-8BDC-D5CF-0E81-9AD5C036AABB}"/>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7" name="TextBox 17">
              <a:extLst>
                <a:ext uri="{FF2B5EF4-FFF2-40B4-BE49-F238E27FC236}">
                  <a16:creationId xmlns:a16="http://schemas.microsoft.com/office/drawing/2014/main" id="{90851A69-2660-2F3E-FA4B-44974FB659B2}"/>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5579D779-7A57-38C1-A3CD-C3ABBA802272}"/>
              </a:ext>
            </a:extLst>
          </p:cNvPr>
          <p:cNvSpPr txBox="1"/>
          <p:nvPr/>
        </p:nvSpPr>
        <p:spPr>
          <a:xfrm>
            <a:off x="3096086" y="1174265"/>
            <a:ext cx="8115300" cy="940963"/>
          </a:xfrm>
          <a:prstGeom prst="rect">
            <a:avLst/>
          </a:prstGeom>
        </p:spPr>
        <p:txBody>
          <a:bodyPr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結果と考察</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F4F39250-23F3-4658-3DA7-753CDA91CDCD}"/>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07</a:t>
            </a:r>
          </a:p>
        </p:txBody>
      </p:sp>
      <p:sp>
        <p:nvSpPr>
          <p:cNvPr id="22" name="TextBox 22">
            <a:extLst>
              <a:ext uri="{FF2B5EF4-FFF2-40B4-BE49-F238E27FC236}">
                <a16:creationId xmlns:a16="http://schemas.microsoft.com/office/drawing/2014/main" id="{04C7439A-32FD-AF58-FDB7-D744F0555542}"/>
              </a:ext>
            </a:extLst>
          </p:cNvPr>
          <p:cNvSpPr txBox="1"/>
          <p:nvPr/>
        </p:nvSpPr>
        <p:spPr>
          <a:xfrm>
            <a:off x="3404765" y="2921190"/>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開発の成果・達成度</a:t>
            </a:r>
            <a:endParaRPr lang="en-US" altLang="ja-JP"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3" name="TextBox 23">
            <a:extLst>
              <a:ext uri="{FF2B5EF4-FFF2-40B4-BE49-F238E27FC236}">
                <a16:creationId xmlns:a16="http://schemas.microsoft.com/office/drawing/2014/main" id="{6F6AFC61-CFAB-8502-A92C-F2EA84033E1A}"/>
              </a:ext>
            </a:extLst>
          </p:cNvPr>
          <p:cNvSpPr txBox="1"/>
          <p:nvPr/>
        </p:nvSpPr>
        <p:spPr>
          <a:xfrm>
            <a:off x="3404765" y="3683207"/>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実習を通しての成果物確認</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目的・背景に対しての達成度振り返り</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4" name="TextBox 24">
            <a:extLst>
              <a:ext uri="{FF2B5EF4-FFF2-40B4-BE49-F238E27FC236}">
                <a16:creationId xmlns:a16="http://schemas.microsoft.com/office/drawing/2014/main" id="{F083B616-428B-B9A1-C2D4-7375B8B99C73}"/>
              </a:ext>
            </a:extLst>
          </p:cNvPr>
          <p:cNvSpPr txBox="1"/>
          <p:nvPr/>
        </p:nvSpPr>
        <p:spPr>
          <a:xfrm>
            <a:off x="3404765" y="5234477"/>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学び・課題・理解の深まり</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5" name="TextBox 25">
            <a:extLst>
              <a:ext uri="{FF2B5EF4-FFF2-40B4-BE49-F238E27FC236}">
                <a16:creationId xmlns:a16="http://schemas.microsoft.com/office/drawing/2014/main" id="{5270A4E7-3CB0-1FF9-47C3-FDF49F5F58BF}"/>
              </a:ext>
            </a:extLst>
          </p:cNvPr>
          <p:cNvSpPr txBox="1"/>
          <p:nvPr/>
        </p:nvSpPr>
        <p:spPr>
          <a:xfrm>
            <a:off x="3404765" y="5996493"/>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開発を通して得た知識・スキル・理解の振り返り</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体感的に学んだことや困難に感じた点の振り返り</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6" name="TextBox 26">
            <a:extLst>
              <a:ext uri="{FF2B5EF4-FFF2-40B4-BE49-F238E27FC236}">
                <a16:creationId xmlns:a16="http://schemas.microsoft.com/office/drawing/2014/main" id="{924CA129-0BD9-9F48-EABB-A4CE1BB3CBED}"/>
              </a:ext>
            </a:extLst>
          </p:cNvPr>
          <p:cNvSpPr txBox="1"/>
          <p:nvPr/>
        </p:nvSpPr>
        <p:spPr>
          <a:xfrm>
            <a:off x="3404764" y="7547763"/>
            <a:ext cx="10539835"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今後の展望</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7" name="TextBox 27">
            <a:extLst>
              <a:ext uri="{FF2B5EF4-FFF2-40B4-BE49-F238E27FC236}">
                <a16:creationId xmlns:a16="http://schemas.microsoft.com/office/drawing/2014/main" id="{248678E1-48F2-51CB-3746-D0142135292E}"/>
              </a:ext>
            </a:extLst>
          </p:cNvPr>
          <p:cNvSpPr txBox="1"/>
          <p:nvPr/>
        </p:nvSpPr>
        <p:spPr>
          <a:xfrm>
            <a:off x="3404765" y="8309780"/>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実習を通しての課題点</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これから挑戦したいことや、学びから活かしたいこと</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29" name="Group 29">
            <a:extLst>
              <a:ext uri="{FF2B5EF4-FFF2-40B4-BE49-F238E27FC236}">
                <a16:creationId xmlns:a16="http://schemas.microsoft.com/office/drawing/2014/main" id="{6982FF21-47A0-7843-889E-E63E28463576}"/>
              </a:ext>
            </a:extLst>
          </p:cNvPr>
          <p:cNvGrpSpPr/>
          <p:nvPr/>
        </p:nvGrpSpPr>
        <p:grpSpPr>
          <a:xfrm>
            <a:off x="1365940" y="5253428"/>
            <a:ext cx="1691585" cy="1691585"/>
            <a:chOff x="0" y="0"/>
            <a:chExt cx="445520" cy="445520"/>
          </a:xfrm>
        </p:grpSpPr>
        <p:sp>
          <p:nvSpPr>
            <p:cNvPr id="30" name="Freeform 30">
              <a:extLst>
                <a:ext uri="{FF2B5EF4-FFF2-40B4-BE49-F238E27FC236}">
                  <a16:creationId xmlns:a16="http://schemas.microsoft.com/office/drawing/2014/main" id="{8259AE33-7E79-EF06-3FD5-2F54BB784694}"/>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1" name="TextBox 31">
              <a:extLst>
                <a:ext uri="{FF2B5EF4-FFF2-40B4-BE49-F238E27FC236}">
                  <a16:creationId xmlns:a16="http://schemas.microsoft.com/office/drawing/2014/main" id="{9685DE74-925B-B0CE-9708-E5C14DCEA145}"/>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33" name="Group 33">
            <a:extLst>
              <a:ext uri="{FF2B5EF4-FFF2-40B4-BE49-F238E27FC236}">
                <a16:creationId xmlns:a16="http://schemas.microsoft.com/office/drawing/2014/main" id="{C7E9B7F5-0ED1-E735-8D9D-497471964050}"/>
              </a:ext>
            </a:extLst>
          </p:cNvPr>
          <p:cNvGrpSpPr/>
          <p:nvPr/>
        </p:nvGrpSpPr>
        <p:grpSpPr>
          <a:xfrm>
            <a:off x="1365940" y="7566715"/>
            <a:ext cx="1691585" cy="1691585"/>
            <a:chOff x="0" y="0"/>
            <a:chExt cx="2255447" cy="2255447"/>
          </a:xfrm>
        </p:grpSpPr>
        <p:grpSp>
          <p:nvGrpSpPr>
            <p:cNvPr id="34" name="Group 34">
              <a:extLst>
                <a:ext uri="{FF2B5EF4-FFF2-40B4-BE49-F238E27FC236}">
                  <a16:creationId xmlns:a16="http://schemas.microsoft.com/office/drawing/2014/main" id="{1752BA8C-95F9-522E-8C4C-5D892A98471C}"/>
                </a:ext>
              </a:extLst>
            </p:cNvPr>
            <p:cNvGrpSpPr/>
            <p:nvPr/>
          </p:nvGrpSpPr>
          <p:grpSpPr>
            <a:xfrm>
              <a:off x="0" y="0"/>
              <a:ext cx="2255447" cy="2255447"/>
              <a:chOff x="0" y="0"/>
              <a:chExt cx="445520" cy="445520"/>
            </a:xfrm>
          </p:grpSpPr>
          <p:sp>
            <p:nvSpPr>
              <p:cNvPr id="35" name="Freeform 35">
                <a:extLst>
                  <a:ext uri="{FF2B5EF4-FFF2-40B4-BE49-F238E27FC236}">
                    <a16:creationId xmlns:a16="http://schemas.microsoft.com/office/drawing/2014/main" id="{DDF23165-6683-DF39-F99B-F5F13DA05FD5}"/>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6" name="TextBox 36">
                <a:extLst>
                  <a:ext uri="{FF2B5EF4-FFF2-40B4-BE49-F238E27FC236}">
                    <a16:creationId xmlns:a16="http://schemas.microsoft.com/office/drawing/2014/main" id="{BCEB6FAE-2EF3-ED95-A3F3-38E50966EF24}"/>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7" name="Freeform 37">
              <a:extLst>
                <a:ext uri="{FF2B5EF4-FFF2-40B4-BE49-F238E27FC236}">
                  <a16:creationId xmlns:a16="http://schemas.microsoft.com/office/drawing/2014/main" id="{ED351C10-DD33-3778-D7AA-01A1025E27B1}"/>
                </a:ext>
              </a:extLst>
            </p:cNvPr>
            <p:cNvSpPr/>
            <p:nvPr/>
          </p:nvSpPr>
          <p:spPr>
            <a:xfrm>
              <a:off x="454106" y="241384"/>
              <a:ext cx="1347236" cy="1772679"/>
            </a:xfrm>
            <a:custGeom>
              <a:avLst/>
              <a:gdLst/>
              <a:ahLst/>
              <a:cxnLst/>
              <a:rect l="l" t="t" r="r" b="b"/>
              <a:pathLst>
                <a:path w="1347236" h="1772679">
                  <a:moveTo>
                    <a:pt x="0" y="0"/>
                  </a:moveTo>
                  <a:lnTo>
                    <a:pt x="1347236" y="0"/>
                  </a:lnTo>
                  <a:lnTo>
                    <a:pt x="1347236" y="1772679"/>
                  </a:lnTo>
                  <a:lnTo>
                    <a:pt x="0" y="177267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39" name="フッター プレースホルダー 38">
            <a:extLst>
              <a:ext uri="{FF2B5EF4-FFF2-40B4-BE49-F238E27FC236}">
                <a16:creationId xmlns:a16="http://schemas.microsoft.com/office/drawing/2014/main" id="{93A89867-E2CF-CFF5-A5FA-711B6919C098}"/>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78C96BCB-C201-DEC9-FD65-DC37886FF111}"/>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FBF8534E-3D95-4F04-F98F-F16A7419EC6E}"/>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FF9D06B1-74EE-7C8F-7349-7CE7BBD5D8CB}"/>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CC4A23B4-5958-89D7-C4A8-8C3CAE5B5D5A}"/>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7971078A-3F24-D984-73E6-1FA877406ED9}"/>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23B71BC4-303F-F460-5DB8-E74E919FB1F7}"/>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30A19ABE-0C82-FA1B-778E-EC74DD96EC66}"/>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757298AA-84E0-A074-B39B-87E5B642D9A6}"/>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25241418-B23F-BDC5-AAA3-2AE2A9610E0C}"/>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endParaRPr lang="ja-JP" altLang="en-US">
              <a:solidFill>
                <a:schemeClr val="bg1"/>
              </a:solidFill>
              <a:latin typeface="Noto Sans JP Bold" panose="020B0200000000000000" pitchFamily="50" charset="-128"/>
              <a:ea typeface="Noto Sans JP Bold" panose="020B0200000000000000" pitchFamily="50" charset="-128"/>
            </a:endParaRPr>
          </a:p>
        </p:txBody>
      </p:sp>
      <p:sp>
        <p:nvSpPr>
          <p:cNvPr id="20" name="日付プレースホルダー 19">
            <a:extLst>
              <a:ext uri="{FF2B5EF4-FFF2-40B4-BE49-F238E27FC236}">
                <a16:creationId xmlns:a16="http://schemas.microsoft.com/office/drawing/2014/main" id="{479D326B-6CFB-6AE9-6BE6-4E139D11F2E2}"/>
              </a:ext>
            </a:extLst>
          </p:cNvPr>
          <p:cNvSpPr>
            <a:spLocks noGrp="1"/>
          </p:cNvSpPr>
          <p:nvPr>
            <p:ph type="dt" sz="half" idx="10"/>
          </p:nvPr>
        </p:nvSpPr>
        <p:spPr/>
        <p:txBody>
          <a:bodyPr/>
          <a:lstStyle/>
          <a:p>
            <a:fld id="{428CC5AD-30AE-4008-BE50-C790971FDBBE}" type="datetime1">
              <a:rPr lang="ja-JP" altLang="en-US" smtClean="0"/>
              <a:t>2025/11/11</a:t>
            </a:fld>
            <a:endParaRPr lang="en-US"/>
          </a:p>
        </p:txBody>
      </p:sp>
      <p:sp>
        <p:nvSpPr>
          <p:cNvPr id="41" name="スライド番号プレースホルダー 40">
            <a:extLst>
              <a:ext uri="{FF2B5EF4-FFF2-40B4-BE49-F238E27FC236}">
                <a16:creationId xmlns:a16="http://schemas.microsoft.com/office/drawing/2014/main" id="{78ED4B75-8C6B-3A44-2FD1-B3705A72D33D}"/>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40" name="図 39">
            <a:extLst>
              <a:ext uri="{FF2B5EF4-FFF2-40B4-BE49-F238E27FC236}">
                <a16:creationId xmlns:a16="http://schemas.microsoft.com/office/drawing/2014/main" id="{97F80166-AA39-65AE-3031-74A4A9C0D1EE}"/>
              </a:ext>
            </a:extLst>
          </p:cNvPr>
          <p:cNvPicPr>
            <a:picLocks noChangeAspect="1"/>
          </p:cNvPicPr>
          <p:nvPr/>
        </p:nvPicPr>
        <p:blipFill>
          <a:blip r:embed="rId4"/>
          <a:stretch>
            <a:fillRect/>
          </a:stretch>
        </p:blipFill>
        <p:spPr>
          <a:xfrm>
            <a:off x="1673285" y="3240439"/>
            <a:ext cx="1076894" cy="1076894"/>
          </a:xfrm>
          <a:prstGeom prst="rect">
            <a:avLst/>
          </a:prstGeom>
        </p:spPr>
      </p:pic>
      <p:pic>
        <p:nvPicPr>
          <p:cNvPr id="43" name="図 42">
            <a:extLst>
              <a:ext uri="{FF2B5EF4-FFF2-40B4-BE49-F238E27FC236}">
                <a16:creationId xmlns:a16="http://schemas.microsoft.com/office/drawing/2014/main" id="{9FDB65C1-C0F2-5CAB-6854-ED5B40EFFD8F}"/>
              </a:ext>
            </a:extLst>
          </p:cNvPr>
          <p:cNvPicPr>
            <a:picLocks noChangeAspect="1"/>
          </p:cNvPicPr>
          <p:nvPr/>
        </p:nvPicPr>
        <p:blipFill>
          <a:blip r:embed="rId5"/>
          <a:stretch>
            <a:fillRect/>
          </a:stretch>
        </p:blipFill>
        <p:spPr>
          <a:xfrm>
            <a:off x="1673285" y="5553787"/>
            <a:ext cx="1086013" cy="1086013"/>
          </a:xfrm>
          <a:prstGeom prst="rect">
            <a:avLst/>
          </a:prstGeom>
        </p:spPr>
      </p:pic>
    </p:spTree>
    <p:extLst>
      <p:ext uri="{BB962C8B-B14F-4D97-AF65-F5344CB8AC3E}">
        <p14:creationId xmlns:p14="http://schemas.microsoft.com/office/powerpoint/2010/main" val="3973680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57305-F5F7-C6DD-6C12-4ADE90A5077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EB43450-3D9A-CD69-5076-A1EF7623290C}"/>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C4E0599B-A125-C74D-0B32-C06403C0BD90}"/>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C1A267A9-FA3D-60AF-B673-05C53967083E}"/>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002434D4-B614-53FF-824A-31DFE4EC2DB9}"/>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B28B1521-9F2A-33A5-CBCF-B4937637EF54}"/>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BC9D5264-34CE-317B-5DDE-2F97F6399348}"/>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5F80A082-6EA9-4D64-CC24-5B85153E75EC}"/>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9508036C-6238-3C1D-D98A-C1F152AD18CC}"/>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FDE0853C-75A5-5289-40D8-B842F68BCC82}"/>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A6AF104B-8912-B633-8787-62B7A76DD63D}"/>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84F63C6C-38D5-2A40-9646-01B46AD08B76}"/>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E1F4F43E-6E48-C1EF-DA89-1F68923F39EC}"/>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15" name="Group 15">
            <a:extLst>
              <a:ext uri="{FF2B5EF4-FFF2-40B4-BE49-F238E27FC236}">
                <a16:creationId xmlns:a16="http://schemas.microsoft.com/office/drawing/2014/main" id="{FAE4F0C6-8439-C973-FEAC-56A7BB0E816F}"/>
              </a:ext>
            </a:extLst>
          </p:cNvPr>
          <p:cNvGrpSpPr/>
          <p:nvPr/>
        </p:nvGrpSpPr>
        <p:grpSpPr>
          <a:xfrm>
            <a:off x="1404501" y="4164724"/>
            <a:ext cx="1691585" cy="2595717"/>
            <a:chOff x="0" y="-238125"/>
            <a:chExt cx="445520" cy="683645"/>
          </a:xfrm>
        </p:grpSpPr>
        <p:sp>
          <p:nvSpPr>
            <p:cNvPr id="16" name="Freeform 16">
              <a:extLst>
                <a:ext uri="{FF2B5EF4-FFF2-40B4-BE49-F238E27FC236}">
                  <a16:creationId xmlns:a16="http://schemas.microsoft.com/office/drawing/2014/main" id="{975D1CF8-E7D4-86FD-CD5F-3A0DE5180ED4}"/>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7" name="TextBox 17">
              <a:extLst>
                <a:ext uri="{FF2B5EF4-FFF2-40B4-BE49-F238E27FC236}">
                  <a16:creationId xmlns:a16="http://schemas.microsoft.com/office/drawing/2014/main" id="{97D417A5-80D0-5406-B1FF-30C8441C1CC7}"/>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45BD5E33-061D-5226-F830-7EA6DB3C9790}"/>
              </a:ext>
            </a:extLst>
          </p:cNvPr>
          <p:cNvSpPr txBox="1"/>
          <p:nvPr/>
        </p:nvSpPr>
        <p:spPr>
          <a:xfrm>
            <a:off x="3096086" y="1174265"/>
            <a:ext cx="8115300" cy="940963"/>
          </a:xfrm>
          <a:prstGeom prst="rect">
            <a:avLst/>
          </a:prstGeom>
        </p:spPr>
        <p:txBody>
          <a:bodyPr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背景と目的</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83BEF23F-7EDE-CD96-5EF4-E4762FDD3F2B}"/>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01</a:t>
            </a:r>
          </a:p>
        </p:txBody>
      </p:sp>
      <p:sp>
        <p:nvSpPr>
          <p:cNvPr id="22" name="TextBox 22">
            <a:extLst>
              <a:ext uri="{FF2B5EF4-FFF2-40B4-BE49-F238E27FC236}">
                <a16:creationId xmlns:a16="http://schemas.microsoft.com/office/drawing/2014/main" id="{EFE9E17F-2F36-0285-7AA1-8D5E98D6A3EE}"/>
              </a:ext>
            </a:extLst>
          </p:cNvPr>
          <p:cNvSpPr txBox="1"/>
          <p:nvPr/>
        </p:nvSpPr>
        <p:spPr>
          <a:xfrm>
            <a:off x="3443327" y="4972566"/>
            <a:ext cx="12774573"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構造理解のための</a:t>
            </a:r>
            <a:r>
              <a:rPr lang="en-US" altLang="ja-JP"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WEB</a:t>
            </a: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アプリ開発</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3" name="TextBox 23">
            <a:extLst>
              <a:ext uri="{FF2B5EF4-FFF2-40B4-BE49-F238E27FC236}">
                <a16:creationId xmlns:a16="http://schemas.microsoft.com/office/drawing/2014/main" id="{E63BC020-2A7C-CC67-F84E-A54AEB3FF7AD}"/>
              </a:ext>
            </a:extLst>
          </p:cNvPr>
          <p:cNvSpPr txBox="1"/>
          <p:nvPr/>
        </p:nvSpPr>
        <p:spPr>
          <a:xfrm>
            <a:off x="3443327" y="5734583"/>
            <a:ext cx="13854535" cy="917046"/>
          </a:xfrm>
          <a:prstGeom prst="rect">
            <a:avLst/>
          </a:prstGeom>
        </p:spPr>
        <p:txBody>
          <a:bodyPr lIns="0" tIns="0" rIns="0" bIns="0" rtlCol="0" anchor="t">
            <a:spAutoFit/>
          </a:bodyPr>
          <a:lstStyle/>
          <a:p>
            <a:pPr algn="l">
              <a:lnSpc>
                <a:spcPts val="3842"/>
              </a:lnSpc>
              <a:spcBef>
                <a:spcPct val="0"/>
              </a:spcBef>
            </a:pP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WEB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アプリ基本構造やサーバサイド処理の構造を理解する</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フロントエンド動作だけでなく</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PHP, JavaScript</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での</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API</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実装で、非同期処理を行う</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4" name="TextBox 24">
            <a:extLst>
              <a:ext uri="{FF2B5EF4-FFF2-40B4-BE49-F238E27FC236}">
                <a16:creationId xmlns:a16="http://schemas.microsoft.com/office/drawing/2014/main" id="{2F9A2E71-BC55-337F-9F36-8043B408D2A4}"/>
              </a:ext>
            </a:extLst>
          </p:cNvPr>
          <p:cNvSpPr txBox="1"/>
          <p:nvPr/>
        </p:nvSpPr>
        <p:spPr>
          <a:xfrm>
            <a:off x="3443327" y="7068015"/>
            <a:ext cx="10469951"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実際の開発フローやツールを経験</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5" name="TextBox 25">
            <a:extLst>
              <a:ext uri="{FF2B5EF4-FFF2-40B4-BE49-F238E27FC236}">
                <a16:creationId xmlns:a16="http://schemas.microsoft.com/office/drawing/2014/main" id="{DC0F3E04-9909-E78B-C988-63973F74AA4B}"/>
              </a:ext>
            </a:extLst>
          </p:cNvPr>
          <p:cNvSpPr txBox="1"/>
          <p:nvPr/>
        </p:nvSpPr>
        <p:spPr>
          <a:xfrm>
            <a:off x="3443328" y="7866157"/>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要件定義～開発～テストの一連を経験</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Git, Backlog</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など、現場で実際に使用されるツールを活用した開発</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28" name="Group 28">
            <a:extLst>
              <a:ext uri="{FF2B5EF4-FFF2-40B4-BE49-F238E27FC236}">
                <a16:creationId xmlns:a16="http://schemas.microsoft.com/office/drawing/2014/main" id="{120DD32A-284E-9F32-62FF-6353DB19F7D7}"/>
              </a:ext>
            </a:extLst>
          </p:cNvPr>
          <p:cNvGrpSpPr/>
          <p:nvPr/>
        </p:nvGrpSpPr>
        <p:grpSpPr>
          <a:xfrm>
            <a:off x="1404502" y="4792851"/>
            <a:ext cx="1691585" cy="4143760"/>
            <a:chOff x="0" y="-1205509"/>
            <a:chExt cx="2255447" cy="5525014"/>
          </a:xfrm>
        </p:grpSpPr>
        <p:grpSp>
          <p:nvGrpSpPr>
            <p:cNvPr id="29" name="Group 29">
              <a:extLst>
                <a:ext uri="{FF2B5EF4-FFF2-40B4-BE49-F238E27FC236}">
                  <a16:creationId xmlns:a16="http://schemas.microsoft.com/office/drawing/2014/main" id="{65FDD666-9993-CE2F-27BF-C8A6577B8FFF}"/>
                </a:ext>
              </a:extLst>
            </p:cNvPr>
            <p:cNvGrpSpPr/>
            <p:nvPr/>
          </p:nvGrpSpPr>
          <p:grpSpPr>
            <a:xfrm>
              <a:off x="0" y="-1205509"/>
              <a:ext cx="2255447" cy="5525014"/>
              <a:chOff x="0" y="-238125"/>
              <a:chExt cx="445520" cy="1091360"/>
            </a:xfrm>
          </p:grpSpPr>
          <p:sp>
            <p:nvSpPr>
              <p:cNvPr id="30" name="Freeform 30">
                <a:extLst>
                  <a:ext uri="{FF2B5EF4-FFF2-40B4-BE49-F238E27FC236}">
                    <a16:creationId xmlns:a16="http://schemas.microsoft.com/office/drawing/2014/main" id="{895C6FFD-70FE-2438-99E5-CB8E7EAB055C}"/>
                  </a:ext>
                </a:extLst>
              </p:cNvPr>
              <p:cNvSpPr/>
              <p:nvPr/>
            </p:nvSpPr>
            <p:spPr>
              <a:xfrm>
                <a:off x="0" y="407715"/>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1" name="TextBox 31">
                <a:extLst>
                  <a:ext uri="{FF2B5EF4-FFF2-40B4-BE49-F238E27FC236}">
                    <a16:creationId xmlns:a16="http://schemas.microsoft.com/office/drawing/2014/main" id="{1DC3965A-ADC2-FD62-11FA-14E41E7F5F4F}"/>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2" name="Freeform 32">
              <a:extLst>
                <a:ext uri="{FF2B5EF4-FFF2-40B4-BE49-F238E27FC236}">
                  <a16:creationId xmlns:a16="http://schemas.microsoft.com/office/drawing/2014/main" id="{5BA40BD9-A881-AD62-36BF-EFFF7F643D0B}"/>
                </a:ext>
              </a:extLst>
            </p:cNvPr>
            <p:cNvSpPr/>
            <p:nvPr/>
          </p:nvSpPr>
          <p:spPr>
            <a:xfrm>
              <a:off x="392637" y="2367625"/>
              <a:ext cx="1459506" cy="1648312"/>
            </a:xfrm>
            <a:custGeom>
              <a:avLst/>
              <a:gdLst/>
              <a:ahLst/>
              <a:cxnLst/>
              <a:rect l="l" t="t" r="r" b="b"/>
              <a:pathLst>
                <a:path w="1459506" h="1648312">
                  <a:moveTo>
                    <a:pt x="0" y="0"/>
                  </a:moveTo>
                  <a:lnTo>
                    <a:pt x="1459505" y="0"/>
                  </a:lnTo>
                  <a:lnTo>
                    <a:pt x="1459505" y="1648312"/>
                  </a:lnTo>
                  <a:lnTo>
                    <a:pt x="0" y="164831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39" name="フッター プレースホルダー 38">
            <a:extLst>
              <a:ext uri="{FF2B5EF4-FFF2-40B4-BE49-F238E27FC236}">
                <a16:creationId xmlns:a16="http://schemas.microsoft.com/office/drawing/2014/main" id="{2774907D-E119-4BE5-0002-92D510D72B18}"/>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172A2E77-23A7-8D8F-CD46-0F46E712A10C}"/>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4A93D49D-89E0-BFF9-E2DE-309E3B131883}"/>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C2598D0A-6A83-B3B8-446F-DA4452E6F6F2}"/>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67548192-79AC-5076-33EF-582C5F360330}"/>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66A08E7D-CE06-9263-457E-B7A04E86E78C}"/>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180A1E7E-DBA0-709E-1666-CDC779E7CF90}"/>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C22C1017-5B3F-60AC-11BE-9973B9EC5EF7}"/>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B27760F9-93C9-5775-E9A1-B90BE82F0FF5}"/>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5ACCA2F3-EC76-5844-5301-4B598AB77C60}"/>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87" name="日付プレースホルダー 86">
            <a:extLst>
              <a:ext uri="{FF2B5EF4-FFF2-40B4-BE49-F238E27FC236}">
                <a16:creationId xmlns:a16="http://schemas.microsoft.com/office/drawing/2014/main" id="{D19F9560-7473-331C-A9CA-208EB2EED2F5}"/>
              </a:ext>
            </a:extLst>
          </p:cNvPr>
          <p:cNvSpPr>
            <a:spLocks noGrp="1"/>
          </p:cNvSpPr>
          <p:nvPr>
            <p:ph type="dt" sz="half" idx="10"/>
          </p:nvPr>
        </p:nvSpPr>
        <p:spPr/>
        <p:txBody>
          <a:bodyPr/>
          <a:lstStyle/>
          <a:p>
            <a:fld id="{CBA49FAE-0265-4BEA-8BC5-3C1B02DA1EB4}" type="datetime1">
              <a:rPr lang="ja-JP" altLang="en-US" smtClean="0"/>
              <a:t>2025/11/11</a:t>
            </a:fld>
            <a:endParaRPr lang="en-US"/>
          </a:p>
        </p:txBody>
      </p:sp>
      <p:sp>
        <p:nvSpPr>
          <p:cNvPr id="88" name="スライド番号プレースホルダー 87">
            <a:extLst>
              <a:ext uri="{FF2B5EF4-FFF2-40B4-BE49-F238E27FC236}">
                <a16:creationId xmlns:a16="http://schemas.microsoft.com/office/drawing/2014/main" id="{42812ABD-BF30-C18C-A367-ADBD6C1E1A88}"/>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27" name="図 26">
            <a:extLst>
              <a:ext uri="{FF2B5EF4-FFF2-40B4-BE49-F238E27FC236}">
                <a16:creationId xmlns:a16="http://schemas.microsoft.com/office/drawing/2014/main" id="{81D893A3-D2CB-7479-35C0-FF179A8035DE}"/>
              </a:ext>
            </a:extLst>
          </p:cNvPr>
          <p:cNvPicPr>
            <a:picLocks noChangeAspect="1"/>
          </p:cNvPicPr>
          <p:nvPr/>
        </p:nvPicPr>
        <p:blipFill>
          <a:blip r:embed="rId5"/>
          <a:stretch>
            <a:fillRect/>
          </a:stretch>
        </p:blipFill>
        <p:spPr>
          <a:xfrm>
            <a:off x="1607866" y="5311630"/>
            <a:ext cx="1276854" cy="1276854"/>
          </a:xfrm>
          <a:prstGeom prst="rect">
            <a:avLst/>
          </a:prstGeom>
        </p:spPr>
      </p:pic>
      <p:grpSp>
        <p:nvGrpSpPr>
          <p:cNvPr id="33" name="Group 15">
            <a:extLst>
              <a:ext uri="{FF2B5EF4-FFF2-40B4-BE49-F238E27FC236}">
                <a16:creationId xmlns:a16="http://schemas.microsoft.com/office/drawing/2014/main" id="{AADAB29F-ABA2-440A-76C1-5E5CF17F59BE}"/>
              </a:ext>
            </a:extLst>
          </p:cNvPr>
          <p:cNvGrpSpPr/>
          <p:nvPr/>
        </p:nvGrpSpPr>
        <p:grpSpPr>
          <a:xfrm>
            <a:off x="1399727" y="1934573"/>
            <a:ext cx="1691585" cy="2595717"/>
            <a:chOff x="0" y="-238125"/>
            <a:chExt cx="445520" cy="683645"/>
          </a:xfrm>
        </p:grpSpPr>
        <p:sp>
          <p:nvSpPr>
            <p:cNvPr id="34" name="Freeform 16">
              <a:extLst>
                <a:ext uri="{FF2B5EF4-FFF2-40B4-BE49-F238E27FC236}">
                  <a16:creationId xmlns:a16="http://schemas.microsoft.com/office/drawing/2014/main" id="{2B76487E-2363-697E-2CDD-58F338700059}"/>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5" name="TextBox 17">
              <a:extLst>
                <a:ext uri="{FF2B5EF4-FFF2-40B4-BE49-F238E27FC236}">
                  <a16:creationId xmlns:a16="http://schemas.microsoft.com/office/drawing/2014/main" id="{563FB772-1C34-3D88-F4A0-F16C085AD1DD}"/>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6" name="TextBox 22">
            <a:extLst>
              <a:ext uri="{FF2B5EF4-FFF2-40B4-BE49-F238E27FC236}">
                <a16:creationId xmlns:a16="http://schemas.microsoft.com/office/drawing/2014/main" id="{396A7EAB-B01A-BE2E-12A5-44D9991C7DC5}"/>
              </a:ext>
            </a:extLst>
          </p:cNvPr>
          <p:cNvSpPr txBox="1"/>
          <p:nvPr/>
        </p:nvSpPr>
        <p:spPr>
          <a:xfrm>
            <a:off x="3438553" y="2765935"/>
            <a:ext cx="8464173"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臨地実務実習</a:t>
            </a:r>
            <a:r>
              <a:rPr lang="en-US" altLang="ja-JP"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Ⅱ</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7" name="TextBox 23">
            <a:extLst>
              <a:ext uri="{FF2B5EF4-FFF2-40B4-BE49-F238E27FC236}">
                <a16:creationId xmlns:a16="http://schemas.microsoft.com/office/drawing/2014/main" id="{6F412C87-BD24-7286-1C9B-14F094EAB04F}"/>
              </a:ext>
            </a:extLst>
          </p:cNvPr>
          <p:cNvSpPr txBox="1"/>
          <p:nvPr/>
        </p:nvSpPr>
        <p:spPr>
          <a:xfrm>
            <a:off x="3438553" y="3527952"/>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テーマ：「製品、業務内容、ビジネスプロセスなどの問題点の発見や課題の理解」</a:t>
            </a:r>
            <a:r>
              <a:rPr lang="en-US" altLang="ja-JP" sz="14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ja-JP" altLang="en-US" sz="14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シラバスより</a:t>
            </a:r>
            <a:r>
              <a:rPr lang="en-US" altLang="ja-JP" sz="14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p>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KT Partners</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でプログラミングでの開発経験を通し、</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WEB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システム開発の基本・プロセスを学ぶ</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0" name="Freeform 32">
            <a:extLst>
              <a:ext uri="{FF2B5EF4-FFF2-40B4-BE49-F238E27FC236}">
                <a16:creationId xmlns:a16="http://schemas.microsoft.com/office/drawing/2014/main" id="{D1129327-320A-8CD1-7F34-B30C1557040B}"/>
              </a:ext>
            </a:extLst>
          </p:cNvPr>
          <p:cNvSpPr/>
          <p:nvPr/>
        </p:nvSpPr>
        <p:spPr>
          <a:xfrm>
            <a:off x="1694204" y="3032082"/>
            <a:ext cx="1094629" cy="1236234"/>
          </a:xfrm>
          <a:custGeom>
            <a:avLst/>
            <a:gdLst/>
            <a:ahLst/>
            <a:cxnLst/>
            <a:rect l="l" t="t" r="r" b="b"/>
            <a:pathLst>
              <a:path w="1459506" h="1648312">
                <a:moveTo>
                  <a:pt x="0" y="0"/>
                </a:moveTo>
                <a:lnTo>
                  <a:pt x="1459505" y="0"/>
                </a:lnTo>
                <a:lnTo>
                  <a:pt x="1459505" y="1648312"/>
                </a:lnTo>
                <a:lnTo>
                  <a:pt x="0" y="164831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spTree>
    <p:extLst>
      <p:ext uri="{BB962C8B-B14F-4D97-AF65-F5344CB8AC3E}">
        <p14:creationId xmlns:p14="http://schemas.microsoft.com/office/powerpoint/2010/main" val="3977151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B06B7-B183-69BA-CBD0-ABE85AA66C1D}"/>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BD92542B-A704-6AD8-C48D-40419F00F1FE}"/>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AEDAA9BD-D5C3-B43A-DB92-005EB9C98DA0}"/>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3207D07A-CF2B-A40B-85E4-91CE37379A0F}"/>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29A2C6F6-5E92-33C9-758B-7CBD47910420}"/>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EE2C43E8-27AC-CC22-EBC3-DD89714562AF}"/>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59773EE3-C6F1-F97F-AC61-677CA17A3B01}"/>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a:ln>
            <a:solidFill>
              <a:schemeClr val="accent5">
                <a:lumMod val="75000"/>
              </a:schemeClr>
            </a:solidFill>
          </a:ln>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D83B66F9-AC51-A327-2A02-7F2911389DCF}"/>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E9E075CF-48E1-85B1-7E15-53878A222B86}"/>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7060C293-2E25-5F5F-78DD-9089C11C955F}"/>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BE8CD075-617F-8107-FAC8-9FA03BFDE64C}"/>
              </a:ext>
            </a:extLst>
          </p:cNvPr>
          <p:cNvSpPr txBox="1"/>
          <p:nvPr/>
        </p:nvSpPr>
        <p:spPr>
          <a:xfrm>
            <a:off x="3352800" y="1232365"/>
            <a:ext cx="8115300" cy="620747"/>
          </a:xfrm>
          <a:prstGeom prst="rect">
            <a:avLst/>
          </a:prstGeom>
        </p:spPr>
        <p:txBody>
          <a:bodyPr lIns="0" tIns="0" rIns="0" bIns="0" rtlCol="0" anchor="t">
            <a:spAutoFit/>
          </a:bodyPr>
          <a:lstStyle/>
          <a:p>
            <a:pPr>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開発の成果・達成度</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7C7EA3A6-9C00-7E23-624C-5EDE6991DCD4}"/>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5EDEEF8D-8514-BF07-7FB5-55235EE942D9}"/>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7-1</a:t>
            </a:r>
          </a:p>
        </p:txBody>
      </p:sp>
      <p:sp>
        <p:nvSpPr>
          <p:cNvPr id="36" name="TextBox 25">
            <a:extLst>
              <a:ext uri="{FF2B5EF4-FFF2-40B4-BE49-F238E27FC236}">
                <a16:creationId xmlns:a16="http://schemas.microsoft.com/office/drawing/2014/main" id="{C0A4C8DC-59E0-E123-2B26-AFE2BD1E0B4A}"/>
              </a:ext>
            </a:extLst>
          </p:cNvPr>
          <p:cNvSpPr txBox="1"/>
          <p:nvPr/>
        </p:nvSpPr>
        <p:spPr>
          <a:xfrm>
            <a:off x="2037356" y="1555627"/>
            <a:ext cx="4976618" cy="1465138"/>
          </a:xfrm>
          <a:prstGeom prst="rect">
            <a:avLst/>
          </a:prstGeom>
        </p:spPr>
        <p:txBody>
          <a:bodyPr lIns="50800" tIns="50800" rIns="50800" bIns="50800" rtlCol="0" anchor="ctr"/>
          <a:lstStyle/>
          <a:p>
            <a:pPr algn="ctr">
              <a:lnSpc>
                <a:spcPts val="2745"/>
              </a:lnSpc>
            </a:pPr>
            <a:endParaRPr>
              <a:latin typeface="+mj-lt"/>
            </a:endParaRPr>
          </a:p>
        </p:txBody>
      </p:sp>
      <p:sp>
        <p:nvSpPr>
          <p:cNvPr id="63" name="フッター プレースホルダー 62">
            <a:extLst>
              <a:ext uri="{FF2B5EF4-FFF2-40B4-BE49-F238E27FC236}">
                <a16:creationId xmlns:a16="http://schemas.microsoft.com/office/drawing/2014/main" id="{70735373-5D80-3CFE-89A8-24D94097CE73}"/>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15A93EF3-C85A-5CB7-42C1-D0FA785E745D}"/>
              </a:ext>
            </a:extLst>
          </p:cNvPr>
          <p:cNvSpPr>
            <a:spLocks noGrp="1"/>
          </p:cNvSpPr>
          <p:nvPr>
            <p:ph type="sldNum" sz="quarter" idx="12"/>
          </p:nvPr>
        </p:nvSpPr>
        <p:spPr/>
        <p:txBody>
          <a:bodyPr/>
          <a:lstStyle/>
          <a:p>
            <a:fld id="{B6F15528-21DE-4FAA-801E-634DDDAF4B2B}" type="slidenum">
              <a:rPr lang="en-US" smtClean="0">
                <a:latin typeface="+mj-lt"/>
              </a:rPr>
              <a:pPr/>
              <a:t>30</a:t>
            </a:fld>
            <a:endParaRPr lang="en-US">
              <a:latin typeface="+mj-lt"/>
            </a:endParaRPr>
          </a:p>
        </p:txBody>
      </p:sp>
      <p:sp>
        <p:nvSpPr>
          <p:cNvPr id="65" name="日付プレースホルダー 64">
            <a:extLst>
              <a:ext uri="{FF2B5EF4-FFF2-40B4-BE49-F238E27FC236}">
                <a16:creationId xmlns:a16="http://schemas.microsoft.com/office/drawing/2014/main" id="{6209D84D-C8A3-4A8F-F69C-269E4A8FD77C}"/>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grpSp>
        <p:nvGrpSpPr>
          <p:cNvPr id="2" name="Group 23">
            <a:extLst>
              <a:ext uri="{FF2B5EF4-FFF2-40B4-BE49-F238E27FC236}">
                <a16:creationId xmlns:a16="http://schemas.microsoft.com/office/drawing/2014/main" id="{0C28A7E3-55FB-121B-AAB2-4EA87E0F79A9}"/>
              </a:ext>
            </a:extLst>
          </p:cNvPr>
          <p:cNvGrpSpPr/>
          <p:nvPr/>
        </p:nvGrpSpPr>
        <p:grpSpPr>
          <a:xfrm>
            <a:off x="2037356" y="1555627"/>
            <a:ext cx="5028483" cy="1465138"/>
            <a:chOff x="0" y="-238125"/>
            <a:chExt cx="1324374" cy="385879"/>
          </a:xfrm>
        </p:grpSpPr>
        <p:sp>
          <p:nvSpPr>
            <p:cNvPr id="3" name="Freeform 24">
              <a:extLst>
                <a:ext uri="{FF2B5EF4-FFF2-40B4-BE49-F238E27FC236}">
                  <a16:creationId xmlns:a16="http://schemas.microsoft.com/office/drawing/2014/main" id="{D99DC0B4-167C-74A0-2673-171D15B355FE}"/>
                </a:ext>
              </a:extLst>
            </p:cNvPr>
            <p:cNvSpPr/>
            <p:nvPr/>
          </p:nvSpPr>
          <p:spPr>
            <a:xfrm>
              <a:off x="13660" y="-81257"/>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 name="TextBox 25">
              <a:extLst>
                <a:ext uri="{FF2B5EF4-FFF2-40B4-BE49-F238E27FC236}">
                  <a16:creationId xmlns:a16="http://schemas.microsoft.com/office/drawing/2014/main" id="{39A29FAB-53C5-A7F7-353B-CB18DF925A64}"/>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6" name="TextBox 26">
            <a:extLst>
              <a:ext uri="{FF2B5EF4-FFF2-40B4-BE49-F238E27FC236}">
                <a16:creationId xmlns:a16="http://schemas.microsoft.com/office/drawing/2014/main" id="{A11544BC-E12D-F5CD-B3E8-52CC69552F15}"/>
              </a:ext>
            </a:extLst>
          </p:cNvPr>
          <p:cNvSpPr txBox="1"/>
          <p:nvPr/>
        </p:nvSpPr>
        <p:spPr>
          <a:xfrm>
            <a:off x="2884825" y="2190230"/>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成果物</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1026" name="Picture 2" descr="ドキュメントのアイコン4 | 【商用OK/無料】シンプルなフリー ...">
            <a:extLst>
              <a:ext uri="{FF2B5EF4-FFF2-40B4-BE49-F238E27FC236}">
                <a16:creationId xmlns:a16="http://schemas.microsoft.com/office/drawing/2014/main" id="{D7E5AA14-62C4-556B-AA4D-B73C60092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380" y="6295027"/>
            <a:ext cx="1661709" cy="16617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2">
            <a:extLst>
              <a:ext uri="{FF2B5EF4-FFF2-40B4-BE49-F238E27FC236}">
                <a16:creationId xmlns:a16="http://schemas.microsoft.com/office/drawing/2014/main" id="{9D7FA1CE-2383-6CAD-4A12-85A7924F44ED}"/>
              </a:ext>
            </a:extLst>
          </p:cNvPr>
          <p:cNvSpPr txBox="1"/>
          <p:nvPr/>
        </p:nvSpPr>
        <p:spPr>
          <a:xfrm>
            <a:off x="3647868" y="6103490"/>
            <a:ext cx="5931754" cy="620747"/>
          </a:xfrm>
          <a:prstGeom prst="rect">
            <a:avLst/>
          </a:prstGeom>
        </p:spPr>
        <p:txBody>
          <a:bodyPr wrap="square" lIns="0" tIns="0" rIns="0" bIns="0" rtlCol="0" anchor="t">
            <a:spAutoFit/>
          </a:bodyPr>
          <a:lstStyle/>
          <a:p>
            <a:pPr algn="l">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・要件定義書</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8" name="TextBox 22">
            <a:extLst>
              <a:ext uri="{FF2B5EF4-FFF2-40B4-BE49-F238E27FC236}">
                <a16:creationId xmlns:a16="http://schemas.microsoft.com/office/drawing/2014/main" id="{5AD0DC9E-821B-1424-D199-C246E963C859}"/>
              </a:ext>
            </a:extLst>
          </p:cNvPr>
          <p:cNvSpPr txBox="1"/>
          <p:nvPr/>
        </p:nvSpPr>
        <p:spPr>
          <a:xfrm>
            <a:off x="3647868" y="6824795"/>
            <a:ext cx="5931754" cy="620747"/>
          </a:xfrm>
          <a:prstGeom prst="rect">
            <a:avLst/>
          </a:prstGeom>
        </p:spPr>
        <p:txBody>
          <a:bodyPr wrap="square" lIns="0" tIns="0" rIns="0" bIns="0" rtlCol="0" anchor="t">
            <a:spAutoFit/>
          </a:bodyPr>
          <a:lstStyle/>
          <a:p>
            <a:pPr algn="l">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・プログラム設計書</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9" name="TextBox 22">
            <a:extLst>
              <a:ext uri="{FF2B5EF4-FFF2-40B4-BE49-F238E27FC236}">
                <a16:creationId xmlns:a16="http://schemas.microsoft.com/office/drawing/2014/main" id="{F7EEA0A0-C13B-89B7-63AB-EB3354469B19}"/>
              </a:ext>
            </a:extLst>
          </p:cNvPr>
          <p:cNvSpPr txBox="1"/>
          <p:nvPr/>
        </p:nvSpPr>
        <p:spPr>
          <a:xfrm>
            <a:off x="3647868" y="7546100"/>
            <a:ext cx="5931754" cy="620747"/>
          </a:xfrm>
          <a:prstGeom prst="rect">
            <a:avLst/>
          </a:prstGeom>
        </p:spPr>
        <p:txBody>
          <a:bodyPr wrap="square" lIns="0" tIns="0" rIns="0" bIns="0" rtlCol="0" anchor="t">
            <a:spAutoFit/>
          </a:bodyPr>
          <a:lstStyle/>
          <a:p>
            <a:pPr algn="l">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・システムテスト仕様書</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10" name="TextBox 22">
            <a:extLst>
              <a:ext uri="{FF2B5EF4-FFF2-40B4-BE49-F238E27FC236}">
                <a16:creationId xmlns:a16="http://schemas.microsoft.com/office/drawing/2014/main" id="{60034293-D8AD-6A15-FDF5-419EB726B84C}"/>
              </a:ext>
            </a:extLst>
          </p:cNvPr>
          <p:cNvSpPr txBox="1"/>
          <p:nvPr/>
        </p:nvSpPr>
        <p:spPr>
          <a:xfrm>
            <a:off x="3647868" y="4155799"/>
            <a:ext cx="5931754" cy="620747"/>
          </a:xfrm>
          <a:prstGeom prst="rect">
            <a:avLst/>
          </a:prstGeom>
        </p:spPr>
        <p:txBody>
          <a:bodyPr wrap="square" lIns="0" tIns="0" rIns="0" bIns="0" rtlCol="0" anchor="t">
            <a:spAutoFit/>
          </a:bodyPr>
          <a:lstStyle/>
          <a:p>
            <a:pPr algn="l">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・スレッドアプリ</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pic>
        <p:nvPicPr>
          <p:cNvPr id="1028" name="Picture 4" descr="ウェブブラウザーのアイコン | フリーのアイコンイラスト素材 icon-pit">
            <a:extLst>
              <a:ext uri="{FF2B5EF4-FFF2-40B4-BE49-F238E27FC236}">
                <a16:creationId xmlns:a16="http://schemas.microsoft.com/office/drawing/2014/main" id="{0D1231BE-A432-15E8-7E8A-019385ACC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157" y="3504622"/>
            <a:ext cx="2036265" cy="203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2">
            <a:extLst>
              <a:ext uri="{FF2B5EF4-FFF2-40B4-BE49-F238E27FC236}">
                <a16:creationId xmlns:a16="http://schemas.microsoft.com/office/drawing/2014/main" id="{FCF084D4-3EAC-3577-32A1-1BA7A359C65C}"/>
              </a:ext>
            </a:extLst>
          </p:cNvPr>
          <p:cNvSpPr txBox="1"/>
          <p:nvPr/>
        </p:nvSpPr>
        <p:spPr>
          <a:xfrm>
            <a:off x="9817066" y="3026088"/>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設計から実装までの</a:t>
            </a:r>
            <a:r>
              <a:rPr lang="en-US" altLang="ja-JP"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WEB</a:t>
            </a: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アプリ開発</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12" name="TextBox 24">
            <a:extLst>
              <a:ext uri="{FF2B5EF4-FFF2-40B4-BE49-F238E27FC236}">
                <a16:creationId xmlns:a16="http://schemas.microsoft.com/office/drawing/2014/main" id="{95E83622-C3B5-8ACB-31F1-471C4736DBC4}"/>
              </a:ext>
            </a:extLst>
          </p:cNvPr>
          <p:cNvSpPr txBox="1"/>
          <p:nvPr/>
        </p:nvSpPr>
        <p:spPr>
          <a:xfrm>
            <a:off x="9817066" y="6158520"/>
            <a:ext cx="7085436"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実際の開発フローやツールを経験</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13" name="Freeform 24">
            <a:extLst>
              <a:ext uri="{FF2B5EF4-FFF2-40B4-BE49-F238E27FC236}">
                <a16:creationId xmlns:a16="http://schemas.microsoft.com/office/drawing/2014/main" id="{B8BD94A6-17D6-80BB-9AE6-66AEC98CFB97}"/>
              </a:ext>
            </a:extLst>
          </p:cNvPr>
          <p:cNvSpPr/>
          <p:nvPr/>
        </p:nvSpPr>
        <p:spPr>
          <a:xfrm>
            <a:off x="11222161" y="2151237"/>
            <a:ext cx="4976618" cy="561005"/>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4" name="TextBox 26">
            <a:extLst>
              <a:ext uri="{FF2B5EF4-FFF2-40B4-BE49-F238E27FC236}">
                <a16:creationId xmlns:a16="http://schemas.microsoft.com/office/drawing/2014/main" id="{C22365EF-01AF-F8D2-2A5F-4C50C092BBA2}"/>
              </a:ext>
            </a:extLst>
          </p:cNvPr>
          <p:cNvSpPr txBox="1"/>
          <p:nvPr/>
        </p:nvSpPr>
        <p:spPr>
          <a:xfrm>
            <a:off x="12017766" y="2196060"/>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目的達成度</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5" name="TextBox 22">
            <a:extLst>
              <a:ext uri="{FF2B5EF4-FFF2-40B4-BE49-F238E27FC236}">
                <a16:creationId xmlns:a16="http://schemas.microsoft.com/office/drawing/2014/main" id="{049D7095-7F3C-7F21-8B4E-12CEBE3A6FA0}"/>
              </a:ext>
            </a:extLst>
          </p:cNvPr>
          <p:cNvSpPr txBox="1"/>
          <p:nvPr/>
        </p:nvSpPr>
        <p:spPr>
          <a:xfrm>
            <a:off x="9817066" y="3785545"/>
            <a:ext cx="7630249" cy="2013052"/>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○期間内に動くアプリの実装</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a:t>
            </a: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API</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を用いて非同期処理を実装と</a:t>
            </a: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SSR</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構造の理解</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△基本的な機能のみの実装</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8" name="TextBox 22">
            <a:extLst>
              <a:ext uri="{FF2B5EF4-FFF2-40B4-BE49-F238E27FC236}">
                <a16:creationId xmlns:a16="http://schemas.microsoft.com/office/drawing/2014/main" id="{72B67CB9-EAED-9957-DB00-53952C92F6AB}"/>
              </a:ext>
            </a:extLst>
          </p:cNvPr>
          <p:cNvSpPr txBox="1"/>
          <p:nvPr/>
        </p:nvSpPr>
        <p:spPr>
          <a:xfrm>
            <a:off x="9817066" y="6917977"/>
            <a:ext cx="7630249" cy="2013052"/>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○要件定義～設計～開発～テストの経験</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a:t>
            </a: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Backlog</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や</a:t>
            </a: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Git</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でのタスク、スケジュール管理</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△ドキュメント作成、構成に改善が必要</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Tree>
    <p:extLst>
      <p:ext uri="{BB962C8B-B14F-4D97-AF65-F5344CB8AC3E}">
        <p14:creationId xmlns:p14="http://schemas.microsoft.com/office/powerpoint/2010/main" val="1911664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F6A67-4255-34FF-4D68-756BEC491C6A}"/>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124339CC-A504-B669-625B-A6C54E931ABF}"/>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5E76708D-5661-6D9D-EE92-B42025DB1B00}"/>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6C3B4C85-DDB9-9DE2-EF4C-F21A7E1F211C}"/>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FE35031C-D994-3B90-8881-14EB68AD541D}"/>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947514E5-88B3-7D22-DF20-F8E7849A1728}"/>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4B70C902-5AB3-2AA5-9A4F-92A2482F7966}"/>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a:ln>
            <a:solidFill>
              <a:schemeClr val="accent5">
                <a:lumMod val="75000"/>
              </a:schemeClr>
            </a:solidFill>
          </a:ln>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1461712A-5E06-DE4F-2ACB-59B144D40618}"/>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465E74A6-910B-6DDE-FCE3-7BCE4A3B294C}"/>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AE1D7942-886E-C0F8-014E-03E2BA4D7DED}"/>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DC4A980C-E0E4-DD5B-CB83-0161848248E1}"/>
              </a:ext>
            </a:extLst>
          </p:cNvPr>
          <p:cNvSpPr txBox="1"/>
          <p:nvPr/>
        </p:nvSpPr>
        <p:spPr>
          <a:xfrm>
            <a:off x="3352800" y="1232365"/>
            <a:ext cx="8115300" cy="639214"/>
          </a:xfrm>
          <a:prstGeom prst="rect">
            <a:avLst/>
          </a:prstGeom>
        </p:spPr>
        <p:txBody>
          <a:bodyPr lIns="0" tIns="0" rIns="0" bIns="0" rtlCol="0" anchor="t">
            <a:spAutoFit/>
          </a:bodyPr>
          <a:lstStyle/>
          <a:p>
            <a:pPr>
              <a:lnSpc>
                <a:spcPts val="5489"/>
              </a:lnSpc>
              <a:spcBef>
                <a:spcPct val="0"/>
              </a:spcBef>
            </a:pPr>
            <a:r>
              <a:rPr lang="ja-JP" altLang="en-US" sz="32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学び・課題・理解の深まり</a:t>
            </a:r>
            <a:endParaRPr lang="en-US" altLang="ja-JP" sz="32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CB9904D4-D9AE-99CD-DCBE-50985FC0F95B}"/>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C3066491-6C86-C684-788D-FE3F6DA9EA70}"/>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7-2</a:t>
            </a:r>
          </a:p>
        </p:txBody>
      </p:sp>
      <p:sp>
        <p:nvSpPr>
          <p:cNvPr id="36" name="TextBox 25">
            <a:extLst>
              <a:ext uri="{FF2B5EF4-FFF2-40B4-BE49-F238E27FC236}">
                <a16:creationId xmlns:a16="http://schemas.microsoft.com/office/drawing/2014/main" id="{103C2CAD-7C77-8B6D-02CA-70DB39A582F1}"/>
              </a:ext>
            </a:extLst>
          </p:cNvPr>
          <p:cNvSpPr txBox="1"/>
          <p:nvPr/>
        </p:nvSpPr>
        <p:spPr>
          <a:xfrm>
            <a:off x="2037356" y="1555627"/>
            <a:ext cx="4976618" cy="1465138"/>
          </a:xfrm>
          <a:prstGeom prst="rect">
            <a:avLst/>
          </a:prstGeom>
        </p:spPr>
        <p:txBody>
          <a:bodyPr lIns="50800" tIns="50800" rIns="50800" bIns="50800" rtlCol="0" anchor="ctr"/>
          <a:lstStyle/>
          <a:p>
            <a:pPr algn="ctr">
              <a:lnSpc>
                <a:spcPts val="2745"/>
              </a:lnSpc>
            </a:pPr>
            <a:endParaRPr>
              <a:latin typeface="+mj-lt"/>
            </a:endParaRPr>
          </a:p>
        </p:txBody>
      </p:sp>
      <p:sp>
        <p:nvSpPr>
          <p:cNvPr id="63" name="フッター プレースホルダー 62">
            <a:extLst>
              <a:ext uri="{FF2B5EF4-FFF2-40B4-BE49-F238E27FC236}">
                <a16:creationId xmlns:a16="http://schemas.microsoft.com/office/drawing/2014/main" id="{E961649A-7F5E-600E-8C60-51E64E761260}"/>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6D550981-9E64-06CC-E06A-685E7618F2C9}"/>
              </a:ext>
            </a:extLst>
          </p:cNvPr>
          <p:cNvSpPr>
            <a:spLocks noGrp="1"/>
          </p:cNvSpPr>
          <p:nvPr>
            <p:ph type="sldNum" sz="quarter" idx="12"/>
          </p:nvPr>
        </p:nvSpPr>
        <p:spPr/>
        <p:txBody>
          <a:bodyPr/>
          <a:lstStyle/>
          <a:p>
            <a:fld id="{B6F15528-21DE-4FAA-801E-634DDDAF4B2B}" type="slidenum">
              <a:rPr lang="en-US" smtClean="0">
                <a:latin typeface="+mj-lt"/>
              </a:rPr>
              <a:pPr/>
              <a:t>31</a:t>
            </a:fld>
            <a:endParaRPr lang="en-US">
              <a:latin typeface="+mj-lt"/>
            </a:endParaRPr>
          </a:p>
        </p:txBody>
      </p:sp>
      <p:sp>
        <p:nvSpPr>
          <p:cNvPr id="65" name="日付プレースホルダー 64">
            <a:extLst>
              <a:ext uri="{FF2B5EF4-FFF2-40B4-BE49-F238E27FC236}">
                <a16:creationId xmlns:a16="http://schemas.microsoft.com/office/drawing/2014/main" id="{8D7075E4-0EA3-D684-0C2D-8ADB9B16C6D3}"/>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grpSp>
        <p:nvGrpSpPr>
          <p:cNvPr id="2" name="Group 23">
            <a:extLst>
              <a:ext uri="{FF2B5EF4-FFF2-40B4-BE49-F238E27FC236}">
                <a16:creationId xmlns:a16="http://schemas.microsoft.com/office/drawing/2014/main" id="{51AFBF6C-EB80-5734-8123-E20EDB76593B}"/>
              </a:ext>
            </a:extLst>
          </p:cNvPr>
          <p:cNvGrpSpPr/>
          <p:nvPr/>
        </p:nvGrpSpPr>
        <p:grpSpPr>
          <a:xfrm>
            <a:off x="2037356" y="1555627"/>
            <a:ext cx="5028483" cy="1465138"/>
            <a:chOff x="0" y="-238125"/>
            <a:chExt cx="1324374" cy="385879"/>
          </a:xfrm>
        </p:grpSpPr>
        <p:sp>
          <p:nvSpPr>
            <p:cNvPr id="3" name="Freeform 24">
              <a:extLst>
                <a:ext uri="{FF2B5EF4-FFF2-40B4-BE49-F238E27FC236}">
                  <a16:creationId xmlns:a16="http://schemas.microsoft.com/office/drawing/2014/main" id="{A9D27496-FEF1-CBA5-1428-D5862E0F5FB1}"/>
                </a:ext>
              </a:extLst>
            </p:cNvPr>
            <p:cNvSpPr/>
            <p:nvPr/>
          </p:nvSpPr>
          <p:spPr>
            <a:xfrm>
              <a:off x="13660" y="-81257"/>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 name="TextBox 25">
              <a:extLst>
                <a:ext uri="{FF2B5EF4-FFF2-40B4-BE49-F238E27FC236}">
                  <a16:creationId xmlns:a16="http://schemas.microsoft.com/office/drawing/2014/main" id="{964C12A3-043C-8FD4-4E0E-A015D2412D0F}"/>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6" name="TextBox 26">
            <a:extLst>
              <a:ext uri="{FF2B5EF4-FFF2-40B4-BE49-F238E27FC236}">
                <a16:creationId xmlns:a16="http://schemas.microsoft.com/office/drawing/2014/main" id="{C48318E5-FA9D-23A2-0356-09681DD1E4AB}"/>
              </a:ext>
            </a:extLst>
          </p:cNvPr>
          <p:cNvSpPr txBox="1"/>
          <p:nvPr/>
        </p:nvSpPr>
        <p:spPr>
          <a:xfrm>
            <a:off x="2884825" y="2190230"/>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学び・課題</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1" name="TextBox 22">
            <a:extLst>
              <a:ext uri="{FF2B5EF4-FFF2-40B4-BE49-F238E27FC236}">
                <a16:creationId xmlns:a16="http://schemas.microsoft.com/office/drawing/2014/main" id="{AB49396C-8999-9382-4CCA-C15FED7F4FB8}"/>
              </a:ext>
            </a:extLst>
          </p:cNvPr>
          <p:cNvSpPr txBox="1"/>
          <p:nvPr/>
        </p:nvSpPr>
        <p:spPr>
          <a:xfrm>
            <a:off x="1810702" y="2936739"/>
            <a:ext cx="5449572" cy="639214"/>
          </a:xfrm>
          <a:prstGeom prst="rect">
            <a:avLst/>
          </a:prstGeom>
        </p:spPr>
        <p:txBody>
          <a:bodyPr wrap="square" lIns="0" tIns="0" rIns="0" bIns="0" rtlCol="0" anchor="t">
            <a:spAutoFit/>
          </a:bodyPr>
          <a:lstStyle/>
          <a:p>
            <a:pPr algn="ctr">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要件定義の重要性</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12" name="TextBox 24">
            <a:extLst>
              <a:ext uri="{FF2B5EF4-FFF2-40B4-BE49-F238E27FC236}">
                <a16:creationId xmlns:a16="http://schemas.microsoft.com/office/drawing/2014/main" id="{B0C5F8B0-528E-249A-4D5E-DA707B7C7D1D}"/>
              </a:ext>
            </a:extLst>
          </p:cNvPr>
          <p:cNvSpPr txBox="1"/>
          <p:nvPr/>
        </p:nvSpPr>
        <p:spPr>
          <a:xfrm>
            <a:off x="11087903" y="5940426"/>
            <a:ext cx="5245134"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生成</a:t>
            </a:r>
            <a:r>
              <a:rPr lang="en-US" altLang="ja-JP"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AI</a:t>
            </a: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の便利さと理解度</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13" name="Freeform 24">
            <a:extLst>
              <a:ext uri="{FF2B5EF4-FFF2-40B4-BE49-F238E27FC236}">
                <a16:creationId xmlns:a16="http://schemas.microsoft.com/office/drawing/2014/main" id="{DE7EFC5E-B995-2166-8134-9E7E701B5A29}"/>
              </a:ext>
            </a:extLst>
          </p:cNvPr>
          <p:cNvSpPr/>
          <p:nvPr/>
        </p:nvSpPr>
        <p:spPr>
          <a:xfrm>
            <a:off x="11222161" y="2151237"/>
            <a:ext cx="4976618" cy="561005"/>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4" name="TextBox 26">
            <a:extLst>
              <a:ext uri="{FF2B5EF4-FFF2-40B4-BE49-F238E27FC236}">
                <a16:creationId xmlns:a16="http://schemas.microsoft.com/office/drawing/2014/main" id="{A2715A47-1231-DB97-71FF-9A1A820151DD}"/>
              </a:ext>
            </a:extLst>
          </p:cNvPr>
          <p:cNvSpPr txBox="1"/>
          <p:nvPr/>
        </p:nvSpPr>
        <p:spPr>
          <a:xfrm>
            <a:off x="12017766" y="2196060"/>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困難に感じたこと</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5" name="TextBox 22">
            <a:extLst>
              <a:ext uri="{FF2B5EF4-FFF2-40B4-BE49-F238E27FC236}">
                <a16:creationId xmlns:a16="http://schemas.microsoft.com/office/drawing/2014/main" id="{DC2580C7-9010-3CDD-6C5E-D5EB0F4920F2}"/>
              </a:ext>
            </a:extLst>
          </p:cNvPr>
          <p:cNvSpPr txBox="1"/>
          <p:nvPr/>
        </p:nvSpPr>
        <p:spPr>
          <a:xfrm>
            <a:off x="9817066" y="3737338"/>
            <a:ext cx="7630249" cy="1307730"/>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・言語化能力と説明・伝達力が足りない</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・ゴール設定の甘さや機能要件の抜けが多い</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8" name="TextBox 22">
            <a:extLst>
              <a:ext uri="{FF2B5EF4-FFF2-40B4-BE49-F238E27FC236}">
                <a16:creationId xmlns:a16="http://schemas.microsoft.com/office/drawing/2014/main" id="{EE173ACC-74B2-956D-18E3-89DEC434A436}"/>
              </a:ext>
            </a:extLst>
          </p:cNvPr>
          <p:cNvSpPr txBox="1"/>
          <p:nvPr/>
        </p:nvSpPr>
        <p:spPr>
          <a:xfrm>
            <a:off x="9817066" y="6712054"/>
            <a:ext cx="7630249" cy="2013052"/>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・理解したつもりになっていた</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・作成と修正の繰り返しになりがち</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・コード振り返りとコメントでの理解が重要</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5" name="TextBox 22">
            <a:extLst>
              <a:ext uri="{FF2B5EF4-FFF2-40B4-BE49-F238E27FC236}">
                <a16:creationId xmlns:a16="http://schemas.microsoft.com/office/drawing/2014/main" id="{B48D8BB4-E640-2A87-FD7B-3917797B4C75}"/>
              </a:ext>
            </a:extLst>
          </p:cNvPr>
          <p:cNvSpPr txBox="1"/>
          <p:nvPr/>
        </p:nvSpPr>
        <p:spPr>
          <a:xfrm>
            <a:off x="840686" y="3807825"/>
            <a:ext cx="7630249" cy="1307730"/>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・なんとなくこれが作りたいで終わらせない</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・テストまでを意識した機能要件の作成</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0" name="TextBox 22">
            <a:extLst>
              <a:ext uri="{FF2B5EF4-FFF2-40B4-BE49-F238E27FC236}">
                <a16:creationId xmlns:a16="http://schemas.microsoft.com/office/drawing/2014/main" id="{F2D1D420-ED35-A231-48B7-908F11005DFF}"/>
              </a:ext>
            </a:extLst>
          </p:cNvPr>
          <p:cNvSpPr txBox="1"/>
          <p:nvPr/>
        </p:nvSpPr>
        <p:spPr>
          <a:xfrm>
            <a:off x="1232438" y="5940426"/>
            <a:ext cx="6606099" cy="639214"/>
          </a:xfrm>
          <a:prstGeom prst="rect">
            <a:avLst/>
          </a:prstGeom>
        </p:spPr>
        <p:txBody>
          <a:bodyPr wrap="square" lIns="0" tIns="0" rIns="0" bIns="0" rtlCol="0" anchor="t">
            <a:spAutoFit/>
          </a:bodyPr>
          <a:lstStyle/>
          <a:p>
            <a:pPr algn="ctr">
              <a:lnSpc>
                <a:spcPts val="5489"/>
              </a:lnSpc>
              <a:spcBef>
                <a:spcPct val="0"/>
              </a:spcBef>
            </a:pPr>
            <a:r>
              <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UI/UX</a:t>
            </a: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の改善</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1" name="TextBox 22">
            <a:extLst>
              <a:ext uri="{FF2B5EF4-FFF2-40B4-BE49-F238E27FC236}">
                <a16:creationId xmlns:a16="http://schemas.microsoft.com/office/drawing/2014/main" id="{03A82557-4B62-F9C0-1F2F-B07256ED0B70}"/>
              </a:ext>
            </a:extLst>
          </p:cNvPr>
          <p:cNvSpPr txBox="1"/>
          <p:nvPr/>
        </p:nvSpPr>
        <p:spPr>
          <a:xfrm>
            <a:off x="840686" y="6718321"/>
            <a:ext cx="7630249" cy="2013052"/>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・すべてのフローにおいて考える必要がある</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・細かい使用感など、ユーザ視点に立つ必要性</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・ユーザビリティテストが勉強になった</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2" name="TextBox 22">
            <a:extLst>
              <a:ext uri="{FF2B5EF4-FFF2-40B4-BE49-F238E27FC236}">
                <a16:creationId xmlns:a16="http://schemas.microsoft.com/office/drawing/2014/main" id="{9C46EFC8-B05E-B887-D22A-9B93F4B8BED7}"/>
              </a:ext>
            </a:extLst>
          </p:cNvPr>
          <p:cNvSpPr txBox="1"/>
          <p:nvPr/>
        </p:nvSpPr>
        <p:spPr>
          <a:xfrm>
            <a:off x="10985684" y="2936739"/>
            <a:ext cx="5449572" cy="639214"/>
          </a:xfrm>
          <a:prstGeom prst="rect">
            <a:avLst/>
          </a:prstGeom>
        </p:spPr>
        <p:txBody>
          <a:bodyPr wrap="square" lIns="0" tIns="0" rIns="0" bIns="0" rtlCol="0" anchor="t">
            <a:spAutoFit/>
          </a:bodyPr>
          <a:lstStyle/>
          <a:p>
            <a:pPr algn="ctr">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ドキュメント作成・説明</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Tree>
    <p:extLst>
      <p:ext uri="{BB962C8B-B14F-4D97-AF65-F5344CB8AC3E}">
        <p14:creationId xmlns:p14="http://schemas.microsoft.com/office/powerpoint/2010/main" val="1383301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2D16F-A97A-6A69-DCB6-1A61082AB10E}"/>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36CED931-96E5-0665-BB8F-47B5F0C59161}"/>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49F80409-868D-6475-E54E-8B0859E35262}"/>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E1398514-4A12-35CF-0E74-12BF0F509882}"/>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CD2CB7E2-6000-2BB2-09B8-8D05FFA76EEE}"/>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48F34889-7529-ACA1-BACD-E226A1A30B0C}"/>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3D303517-C38C-4F11-F454-48ADD6BD7F43}"/>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a:ln>
            <a:solidFill>
              <a:schemeClr val="accent5">
                <a:lumMod val="75000"/>
              </a:schemeClr>
            </a:solidFill>
          </a:ln>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900A815E-326A-6259-6AA1-F034F036C27A}"/>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084610D8-FDB8-1B59-A276-6C245B3EB65F}"/>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7FE360A2-7D3E-3D19-A60A-52EBE2F11B6D}"/>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77D663E9-4571-DE92-F077-4D17FD9281DA}"/>
              </a:ext>
            </a:extLst>
          </p:cNvPr>
          <p:cNvSpPr txBox="1"/>
          <p:nvPr/>
        </p:nvSpPr>
        <p:spPr>
          <a:xfrm>
            <a:off x="3352800" y="1232365"/>
            <a:ext cx="8115300" cy="620747"/>
          </a:xfrm>
          <a:prstGeom prst="rect">
            <a:avLst/>
          </a:prstGeom>
        </p:spPr>
        <p:txBody>
          <a:bodyPr lIns="0" tIns="0" rIns="0" bIns="0" rtlCol="0" anchor="t">
            <a:spAutoFit/>
          </a:bodyPr>
          <a:lstStyle/>
          <a:p>
            <a:pPr>
              <a:lnSpc>
                <a:spcPts val="5489"/>
              </a:lnSpc>
              <a:spcBef>
                <a:spcPct val="0"/>
              </a:spcBef>
            </a:pPr>
            <a:r>
              <a:rPr lang="ja-JP" altLang="en-US"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今後の展望</a:t>
            </a:r>
            <a:endParaRPr lang="en-US" altLang="ja-JP" sz="2999"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242DD6FE-1DFA-2C1C-F034-7B20EBFB21B5}"/>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08290198-DFA6-D986-45F7-9D2AEDA665B1}"/>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7-3</a:t>
            </a:r>
          </a:p>
        </p:txBody>
      </p:sp>
      <p:sp>
        <p:nvSpPr>
          <p:cNvPr id="36" name="TextBox 25">
            <a:extLst>
              <a:ext uri="{FF2B5EF4-FFF2-40B4-BE49-F238E27FC236}">
                <a16:creationId xmlns:a16="http://schemas.microsoft.com/office/drawing/2014/main" id="{B73CA40C-43EA-FB35-0A50-5D5D875D7D5E}"/>
              </a:ext>
            </a:extLst>
          </p:cNvPr>
          <p:cNvSpPr txBox="1"/>
          <p:nvPr/>
        </p:nvSpPr>
        <p:spPr>
          <a:xfrm>
            <a:off x="2037356" y="1555627"/>
            <a:ext cx="4976618" cy="1465138"/>
          </a:xfrm>
          <a:prstGeom prst="rect">
            <a:avLst/>
          </a:prstGeom>
        </p:spPr>
        <p:txBody>
          <a:bodyPr lIns="50800" tIns="50800" rIns="50800" bIns="50800" rtlCol="0" anchor="ctr"/>
          <a:lstStyle/>
          <a:p>
            <a:pPr algn="ctr">
              <a:lnSpc>
                <a:spcPts val="2745"/>
              </a:lnSpc>
            </a:pPr>
            <a:endParaRPr>
              <a:latin typeface="+mj-lt"/>
            </a:endParaRPr>
          </a:p>
        </p:txBody>
      </p:sp>
      <p:sp>
        <p:nvSpPr>
          <p:cNvPr id="63" name="フッター プレースホルダー 62">
            <a:extLst>
              <a:ext uri="{FF2B5EF4-FFF2-40B4-BE49-F238E27FC236}">
                <a16:creationId xmlns:a16="http://schemas.microsoft.com/office/drawing/2014/main" id="{D077156D-B211-4033-ECDD-50E9B21E0F4C}"/>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61226611-A6C2-BF59-117F-EBC18B4DB6E3}"/>
              </a:ext>
            </a:extLst>
          </p:cNvPr>
          <p:cNvSpPr>
            <a:spLocks noGrp="1"/>
          </p:cNvSpPr>
          <p:nvPr>
            <p:ph type="sldNum" sz="quarter" idx="12"/>
          </p:nvPr>
        </p:nvSpPr>
        <p:spPr/>
        <p:txBody>
          <a:bodyPr/>
          <a:lstStyle/>
          <a:p>
            <a:fld id="{B6F15528-21DE-4FAA-801E-634DDDAF4B2B}" type="slidenum">
              <a:rPr lang="en-US" smtClean="0">
                <a:latin typeface="+mj-lt"/>
              </a:rPr>
              <a:pPr/>
              <a:t>32</a:t>
            </a:fld>
            <a:endParaRPr lang="en-US">
              <a:latin typeface="+mj-lt"/>
            </a:endParaRPr>
          </a:p>
        </p:txBody>
      </p:sp>
      <p:sp>
        <p:nvSpPr>
          <p:cNvPr id="65" name="日付プレースホルダー 64">
            <a:extLst>
              <a:ext uri="{FF2B5EF4-FFF2-40B4-BE49-F238E27FC236}">
                <a16:creationId xmlns:a16="http://schemas.microsoft.com/office/drawing/2014/main" id="{9CAD3E24-B837-E170-3AC6-D4E15731851A}"/>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sp>
        <p:nvSpPr>
          <p:cNvPr id="6" name="TextBox 26">
            <a:extLst>
              <a:ext uri="{FF2B5EF4-FFF2-40B4-BE49-F238E27FC236}">
                <a16:creationId xmlns:a16="http://schemas.microsoft.com/office/drawing/2014/main" id="{1A0BC548-E9A4-4BC7-EAD3-724599F7AA37}"/>
              </a:ext>
            </a:extLst>
          </p:cNvPr>
          <p:cNvSpPr txBox="1"/>
          <p:nvPr/>
        </p:nvSpPr>
        <p:spPr>
          <a:xfrm>
            <a:off x="2884825" y="2190230"/>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成果物</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2" name="TextBox 24">
            <a:extLst>
              <a:ext uri="{FF2B5EF4-FFF2-40B4-BE49-F238E27FC236}">
                <a16:creationId xmlns:a16="http://schemas.microsoft.com/office/drawing/2014/main" id="{80FE4EE9-1B02-21A5-3B37-DF5BADE166FB}"/>
              </a:ext>
            </a:extLst>
          </p:cNvPr>
          <p:cNvSpPr txBox="1"/>
          <p:nvPr/>
        </p:nvSpPr>
        <p:spPr>
          <a:xfrm>
            <a:off x="12059454" y="6035140"/>
            <a:ext cx="3302034"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生成</a:t>
            </a:r>
            <a:r>
              <a:rPr lang="en-US" altLang="ja-JP"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AI</a:t>
            </a: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の使い方</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5" name="TextBox 22">
            <a:extLst>
              <a:ext uri="{FF2B5EF4-FFF2-40B4-BE49-F238E27FC236}">
                <a16:creationId xmlns:a16="http://schemas.microsoft.com/office/drawing/2014/main" id="{B3752641-F96C-C293-8519-9C715768004C}"/>
              </a:ext>
            </a:extLst>
          </p:cNvPr>
          <p:cNvSpPr txBox="1"/>
          <p:nvPr/>
        </p:nvSpPr>
        <p:spPr>
          <a:xfrm>
            <a:off x="1810702" y="2401808"/>
            <a:ext cx="5449572" cy="639214"/>
          </a:xfrm>
          <a:prstGeom prst="rect">
            <a:avLst/>
          </a:prstGeom>
        </p:spPr>
        <p:txBody>
          <a:bodyPr wrap="square" lIns="0" tIns="0" rIns="0" bIns="0" rtlCol="0" anchor="t">
            <a:spAutoFit/>
          </a:bodyPr>
          <a:lstStyle/>
          <a:p>
            <a:pPr algn="ctr">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詳細な要件定義の作成</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9" name="TextBox 22">
            <a:extLst>
              <a:ext uri="{FF2B5EF4-FFF2-40B4-BE49-F238E27FC236}">
                <a16:creationId xmlns:a16="http://schemas.microsoft.com/office/drawing/2014/main" id="{2D2DED0E-524D-FC59-586C-6932FBC58AFD}"/>
              </a:ext>
            </a:extLst>
          </p:cNvPr>
          <p:cNvSpPr txBox="1"/>
          <p:nvPr/>
        </p:nvSpPr>
        <p:spPr>
          <a:xfrm>
            <a:off x="840686" y="3437796"/>
            <a:ext cx="7630249" cy="2013052"/>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・ゴール設定と課題設定、目的の明瞭さ</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・テストまで意識したレギュレーション設定</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・周りの意見も取り入れる</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0" name="TextBox 22">
            <a:extLst>
              <a:ext uri="{FF2B5EF4-FFF2-40B4-BE49-F238E27FC236}">
                <a16:creationId xmlns:a16="http://schemas.microsoft.com/office/drawing/2014/main" id="{C49CD6C7-280F-C4E3-95EA-269816C9895C}"/>
              </a:ext>
            </a:extLst>
          </p:cNvPr>
          <p:cNvSpPr txBox="1"/>
          <p:nvPr/>
        </p:nvSpPr>
        <p:spPr>
          <a:xfrm>
            <a:off x="1800879" y="6035140"/>
            <a:ext cx="5449572" cy="639214"/>
          </a:xfrm>
          <a:prstGeom prst="rect">
            <a:avLst/>
          </a:prstGeom>
        </p:spPr>
        <p:txBody>
          <a:bodyPr wrap="square" lIns="0" tIns="0" rIns="0" bIns="0" rtlCol="0" anchor="t">
            <a:spAutoFit/>
          </a:bodyPr>
          <a:lstStyle/>
          <a:p>
            <a:pPr algn="ctr">
              <a:lnSpc>
                <a:spcPts val="5489"/>
              </a:lnSpc>
              <a:spcBef>
                <a:spcPct val="0"/>
              </a:spcBef>
            </a:pPr>
            <a:r>
              <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UI</a:t>
            </a: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a:t>
            </a:r>
            <a:r>
              <a:rPr lang="en-US" altLang="ja-JP"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UX</a:t>
            </a: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の知識</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1" name="TextBox 22">
            <a:extLst>
              <a:ext uri="{FF2B5EF4-FFF2-40B4-BE49-F238E27FC236}">
                <a16:creationId xmlns:a16="http://schemas.microsoft.com/office/drawing/2014/main" id="{8615BA36-3D80-2F43-E65C-081285CB91AA}"/>
              </a:ext>
            </a:extLst>
          </p:cNvPr>
          <p:cNvSpPr txBox="1"/>
          <p:nvPr/>
        </p:nvSpPr>
        <p:spPr>
          <a:xfrm>
            <a:off x="840686" y="6904417"/>
            <a:ext cx="7630249" cy="2013052"/>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・システム開発のすべてにおいて最重要</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・ユーザ視点に立った分析</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・いろいろなシステムを使ってみる</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2" name="TextBox 22">
            <a:extLst>
              <a:ext uri="{FF2B5EF4-FFF2-40B4-BE49-F238E27FC236}">
                <a16:creationId xmlns:a16="http://schemas.microsoft.com/office/drawing/2014/main" id="{7E6520F0-37FE-4DA4-5EA3-C2DD26280DBC}"/>
              </a:ext>
            </a:extLst>
          </p:cNvPr>
          <p:cNvSpPr txBox="1"/>
          <p:nvPr/>
        </p:nvSpPr>
        <p:spPr>
          <a:xfrm>
            <a:off x="9604149" y="2384625"/>
            <a:ext cx="8056082" cy="639214"/>
          </a:xfrm>
          <a:prstGeom prst="rect">
            <a:avLst/>
          </a:prstGeom>
        </p:spPr>
        <p:txBody>
          <a:bodyPr wrap="square" lIns="0" tIns="0" rIns="0" bIns="0" rtlCol="0" anchor="t">
            <a:spAutoFit/>
          </a:bodyPr>
          <a:lstStyle/>
          <a:p>
            <a:pPr algn="ctr">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拡張機能の実装や新しいアプリの作成</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3" name="TextBox 22">
            <a:extLst>
              <a:ext uri="{FF2B5EF4-FFF2-40B4-BE49-F238E27FC236}">
                <a16:creationId xmlns:a16="http://schemas.microsoft.com/office/drawing/2014/main" id="{7AA8F077-0A86-F349-8141-A5C32C7211EC}"/>
              </a:ext>
            </a:extLst>
          </p:cNvPr>
          <p:cNvSpPr txBox="1"/>
          <p:nvPr/>
        </p:nvSpPr>
        <p:spPr>
          <a:xfrm>
            <a:off x="9817066" y="3437796"/>
            <a:ext cx="7630249" cy="2013052"/>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・開発範囲外にした機能の追加実装</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a:t>
            </a: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PHP, JavaScript</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で実装できるアプリの作成</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・チーム開発への応用（</a:t>
            </a: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Git, </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タスク管理の使用）</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4" name="TextBox 22">
            <a:extLst>
              <a:ext uri="{FF2B5EF4-FFF2-40B4-BE49-F238E27FC236}">
                <a16:creationId xmlns:a16="http://schemas.microsoft.com/office/drawing/2014/main" id="{67171686-DA66-89D6-0363-F3852BEDBBD6}"/>
              </a:ext>
            </a:extLst>
          </p:cNvPr>
          <p:cNvSpPr txBox="1"/>
          <p:nvPr/>
        </p:nvSpPr>
        <p:spPr>
          <a:xfrm>
            <a:off x="9817066" y="7258646"/>
            <a:ext cx="7630249" cy="1307730"/>
          </a:xfrm>
          <a:prstGeom prst="rect">
            <a:avLst/>
          </a:prstGeom>
          <a:ln w="38100">
            <a:solidFill>
              <a:srgbClr val="044454"/>
            </a:solidFill>
          </a:ln>
        </p:spPr>
        <p:txBody>
          <a:bodyPr wrap="square" lIns="0" tIns="0" rIns="0" bIns="0" rtlCol="0" anchor="t">
            <a:spAutoFit/>
          </a:bodyPr>
          <a:lstStyle/>
          <a:p>
            <a:pPr algn="l">
              <a:lnSpc>
                <a:spcPts val="5489"/>
              </a:lnSpc>
              <a:spcBef>
                <a:spcPct val="0"/>
              </a:spcBef>
            </a:pP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・プロンプトは必ず詳細に（ハルシネーション対策）</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a:p>
            <a:pPr algn="l">
              <a:lnSpc>
                <a:spcPts val="5489"/>
              </a:lnSpc>
              <a:spcBef>
                <a:spcPct val="0"/>
              </a:spcBef>
            </a:pPr>
            <a:r>
              <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 </a:t>
            </a:r>
            <a:r>
              <a:rPr lang="ja-JP" altLang="en-US"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・コメント追加でコードレビューを丁寧に</a:t>
            </a:r>
            <a:endParaRPr lang="en-US" altLang="ja-JP" sz="24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Tree>
    <p:extLst>
      <p:ext uri="{BB962C8B-B14F-4D97-AF65-F5344CB8AC3E}">
        <p14:creationId xmlns:p14="http://schemas.microsoft.com/office/powerpoint/2010/main" val="256504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7B2C8-7D66-D04C-DB28-8F7B4B1AB19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2EDAC47-A319-9F5B-0DEF-C5F334F19CFF}"/>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8D750E75-C0C8-3644-702C-AF36FEB09BB0}"/>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12FE1141-45C5-C477-F55C-B87AF6633108}"/>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7837F1F8-F4E3-98DB-931F-2F28FC9516A5}"/>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FF9F2980-3A57-899A-C68E-C611FFB52F21}"/>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CDA237B0-FF58-890A-6C9D-C62F828D6C95}"/>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5B42BDD2-A9FA-2B76-17EA-E7B10B84DD54}"/>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BBF62550-D7D4-CA5D-CAA5-DF89B72972E1}"/>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1989232F-9AAB-9953-CD2A-555D33C0D00A}"/>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DBDE39DE-0F13-AE82-6623-C0B0E4F23629}"/>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D28FE28E-37C9-FF90-31A6-1C9B8FCE4528}"/>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C9EAAC84-6C5C-73DD-8439-BA80CCE5894F}"/>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15" name="Group 15">
            <a:extLst>
              <a:ext uri="{FF2B5EF4-FFF2-40B4-BE49-F238E27FC236}">
                <a16:creationId xmlns:a16="http://schemas.microsoft.com/office/drawing/2014/main" id="{2F0DFB26-9D3B-8162-8A91-C9CE44708492}"/>
              </a:ext>
            </a:extLst>
          </p:cNvPr>
          <p:cNvGrpSpPr/>
          <p:nvPr/>
        </p:nvGrpSpPr>
        <p:grpSpPr>
          <a:xfrm>
            <a:off x="1476351" y="4722916"/>
            <a:ext cx="1691585" cy="2595717"/>
            <a:chOff x="0" y="-238125"/>
            <a:chExt cx="445520" cy="683645"/>
          </a:xfrm>
        </p:grpSpPr>
        <p:sp>
          <p:nvSpPr>
            <p:cNvPr id="16" name="Freeform 16">
              <a:extLst>
                <a:ext uri="{FF2B5EF4-FFF2-40B4-BE49-F238E27FC236}">
                  <a16:creationId xmlns:a16="http://schemas.microsoft.com/office/drawing/2014/main" id="{BFE21542-F434-AE67-2196-3E9D9F383A81}"/>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7" name="TextBox 17">
              <a:extLst>
                <a:ext uri="{FF2B5EF4-FFF2-40B4-BE49-F238E27FC236}">
                  <a16:creationId xmlns:a16="http://schemas.microsoft.com/office/drawing/2014/main" id="{6B05E5CA-01F6-27CC-D3BF-6155EEFAF12A}"/>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E7C1F9DE-392F-6D17-FAC6-13FCE9BFA328}"/>
              </a:ext>
            </a:extLst>
          </p:cNvPr>
          <p:cNvSpPr txBox="1"/>
          <p:nvPr/>
        </p:nvSpPr>
        <p:spPr>
          <a:xfrm>
            <a:off x="3096086" y="1174265"/>
            <a:ext cx="8115300" cy="940963"/>
          </a:xfrm>
          <a:prstGeom prst="rect">
            <a:avLst/>
          </a:prstGeom>
        </p:spPr>
        <p:txBody>
          <a:bodyPr lIns="0" tIns="0" rIns="0" bIns="0" rtlCol="0" anchor="t">
            <a:spAutoFit/>
          </a:bodyPr>
          <a:lstStyle/>
          <a:p>
            <a:pPr algn="l">
              <a:lnSpc>
                <a:spcPts val="8234"/>
              </a:lnSpc>
              <a:spcBef>
                <a:spcPct val="0"/>
              </a:spcBef>
            </a:pPr>
            <a:r>
              <a:rPr lang="ja-JP" altLang="en-US" sz="4499" b="1" spc="89" dirty="0">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まとめ</a:t>
            </a:r>
            <a:endParaRPr lang="en-US" sz="4499" b="1" spc="89" dirty="0">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DBD1D109-FFB9-7EF4-987E-D94542EE2759}"/>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08</a:t>
            </a:r>
          </a:p>
        </p:txBody>
      </p:sp>
      <p:sp>
        <p:nvSpPr>
          <p:cNvPr id="22" name="TextBox 22">
            <a:extLst>
              <a:ext uri="{FF2B5EF4-FFF2-40B4-BE49-F238E27FC236}">
                <a16:creationId xmlns:a16="http://schemas.microsoft.com/office/drawing/2014/main" id="{C20AAD47-FC8A-EF02-205D-66F3C34FAB1A}"/>
              </a:ext>
            </a:extLst>
          </p:cNvPr>
          <p:cNvSpPr txBox="1"/>
          <p:nvPr/>
        </p:nvSpPr>
        <p:spPr>
          <a:xfrm>
            <a:off x="3515177" y="5530758"/>
            <a:ext cx="12774573"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構造理解のための</a:t>
            </a:r>
            <a:r>
              <a:rPr lang="en-US" altLang="ja-JP"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WEB</a:t>
            </a: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アプリ開発</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3" name="TextBox 23">
            <a:extLst>
              <a:ext uri="{FF2B5EF4-FFF2-40B4-BE49-F238E27FC236}">
                <a16:creationId xmlns:a16="http://schemas.microsoft.com/office/drawing/2014/main" id="{A5146B61-7FA2-F016-C51C-91564A4DFD30}"/>
              </a:ext>
            </a:extLst>
          </p:cNvPr>
          <p:cNvSpPr txBox="1"/>
          <p:nvPr/>
        </p:nvSpPr>
        <p:spPr>
          <a:xfrm>
            <a:off x="3515177" y="6292775"/>
            <a:ext cx="13854535" cy="917046"/>
          </a:xfrm>
          <a:prstGeom prst="rect">
            <a:avLst/>
          </a:prstGeom>
        </p:spPr>
        <p:txBody>
          <a:bodyPr lIns="0" tIns="0" rIns="0" bIns="0" rtlCol="0" anchor="t">
            <a:spAutoFit/>
          </a:bodyPr>
          <a:lstStyle/>
          <a:p>
            <a:pPr algn="l">
              <a:lnSpc>
                <a:spcPts val="3842"/>
              </a:lnSpc>
              <a:spcBef>
                <a:spcPct val="0"/>
              </a:spcBef>
            </a:pP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WEB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アプリ基本構造やサーバサイド処理の構造を理解する</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フロントエンド動作だけでなく</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PHP, JavaScript</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での</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API</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実装で、非同期処理を行う</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4" name="TextBox 24">
            <a:extLst>
              <a:ext uri="{FF2B5EF4-FFF2-40B4-BE49-F238E27FC236}">
                <a16:creationId xmlns:a16="http://schemas.microsoft.com/office/drawing/2014/main" id="{5BBBB45E-C7B9-69BE-7F3C-9252C404E6F8}"/>
              </a:ext>
            </a:extLst>
          </p:cNvPr>
          <p:cNvSpPr txBox="1"/>
          <p:nvPr/>
        </p:nvSpPr>
        <p:spPr>
          <a:xfrm>
            <a:off x="3519951" y="7369298"/>
            <a:ext cx="10469951"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実際の開発フローやツールを経験</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5" name="TextBox 25">
            <a:extLst>
              <a:ext uri="{FF2B5EF4-FFF2-40B4-BE49-F238E27FC236}">
                <a16:creationId xmlns:a16="http://schemas.microsoft.com/office/drawing/2014/main" id="{81EBBC0F-D9CC-60BC-0F54-319FCB53A967}"/>
              </a:ext>
            </a:extLst>
          </p:cNvPr>
          <p:cNvSpPr txBox="1"/>
          <p:nvPr/>
        </p:nvSpPr>
        <p:spPr>
          <a:xfrm>
            <a:off x="3519952" y="8167440"/>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要件定義～開発～テストの一連を経験</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Git, Backlog</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など、現場で実際に使用されるツールを活用した開発</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28" name="Group 28">
            <a:extLst>
              <a:ext uri="{FF2B5EF4-FFF2-40B4-BE49-F238E27FC236}">
                <a16:creationId xmlns:a16="http://schemas.microsoft.com/office/drawing/2014/main" id="{C823E4E5-8ADA-2578-4B94-790BC474AF61}"/>
              </a:ext>
            </a:extLst>
          </p:cNvPr>
          <p:cNvGrpSpPr/>
          <p:nvPr/>
        </p:nvGrpSpPr>
        <p:grpSpPr>
          <a:xfrm>
            <a:off x="1481126" y="5094134"/>
            <a:ext cx="1691585" cy="4143760"/>
            <a:chOff x="0" y="-1205509"/>
            <a:chExt cx="2255447" cy="5525014"/>
          </a:xfrm>
        </p:grpSpPr>
        <p:grpSp>
          <p:nvGrpSpPr>
            <p:cNvPr id="29" name="Group 29">
              <a:extLst>
                <a:ext uri="{FF2B5EF4-FFF2-40B4-BE49-F238E27FC236}">
                  <a16:creationId xmlns:a16="http://schemas.microsoft.com/office/drawing/2014/main" id="{F4A3A258-05DB-501A-1874-3FFC50CB5E35}"/>
                </a:ext>
              </a:extLst>
            </p:cNvPr>
            <p:cNvGrpSpPr/>
            <p:nvPr/>
          </p:nvGrpSpPr>
          <p:grpSpPr>
            <a:xfrm>
              <a:off x="0" y="-1205509"/>
              <a:ext cx="2255447" cy="5525014"/>
              <a:chOff x="0" y="-238125"/>
              <a:chExt cx="445520" cy="1091360"/>
            </a:xfrm>
          </p:grpSpPr>
          <p:sp>
            <p:nvSpPr>
              <p:cNvPr id="30" name="Freeform 30">
                <a:extLst>
                  <a:ext uri="{FF2B5EF4-FFF2-40B4-BE49-F238E27FC236}">
                    <a16:creationId xmlns:a16="http://schemas.microsoft.com/office/drawing/2014/main" id="{BB8648CE-A915-859B-07E1-898D28C438E0}"/>
                  </a:ext>
                </a:extLst>
              </p:cNvPr>
              <p:cNvSpPr/>
              <p:nvPr/>
            </p:nvSpPr>
            <p:spPr>
              <a:xfrm>
                <a:off x="0" y="407715"/>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1" name="TextBox 31">
                <a:extLst>
                  <a:ext uri="{FF2B5EF4-FFF2-40B4-BE49-F238E27FC236}">
                    <a16:creationId xmlns:a16="http://schemas.microsoft.com/office/drawing/2014/main" id="{7514DB63-0390-3A89-A55C-A989601CDDBD}"/>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2" name="Freeform 32">
              <a:extLst>
                <a:ext uri="{FF2B5EF4-FFF2-40B4-BE49-F238E27FC236}">
                  <a16:creationId xmlns:a16="http://schemas.microsoft.com/office/drawing/2014/main" id="{CE2D54A2-BF47-B4E1-6F0A-CE20BD5F702F}"/>
                </a:ext>
              </a:extLst>
            </p:cNvPr>
            <p:cNvSpPr/>
            <p:nvPr/>
          </p:nvSpPr>
          <p:spPr>
            <a:xfrm>
              <a:off x="392637" y="2367625"/>
              <a:ext cx="1459506" cy="1648312"/>
            </a:xfrm>
            <a:custGeom>
              <a:avLst/>
              <a:gdLst/>
              <a:ahLst/>
              <a:cxnLst/>
              <a:rect l="l" t="t" r="r" b="b"/>
              <a:pathLst>
                <a:path w="1459506" h="1648312">
                  <a:moveTo>
                    <a:pt x="0" y="0"/>
                  </a:moveTo>
                  <a:lnTo>
                    <a:pt x="1459505" y="0"/>
                  </a:lnTo>
                  <a:lnTo>
                    <a:pt x="1459505" y="1648312"/>
                  </a:lnTo>
                  <a:lnTo>
                    <a:pt x="0" y="164831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39" name="フッター プレースホルダー 38">
            <a:extLst>
              <a:ext uri="{FF2B5EF4-FFF2-40B4-BE49-F238E27FC236}">
                <a16:creationId xmlns:a16="http://schemas.microsoft.com/office/drawing/2014/main" id="{BBD4C29A-1DF9-9311-4178-D00264E129B9}"/>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B2B1B36D-7D25-EDAC-B516-ED16619A7362}"/>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C0AC5C9B-3BCA-8015-BE5D-831F5DDAD9C9}"/>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67416571-32CE-AD0E-12E3-BB974A59B939}"/>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FDEC01D0-14A9-7DFD-B9D5-8258448E0536}"/>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9F05BA6E-072E-BEC6-9AC4-C3EB622CD7E6}"/>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3C1143B1-B81E-FC9C-4C8F-0EB8C775F256}"/>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C0F008DA-13B3-E5B3-CAB6-EC8513066BFA}"/>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F3431A5A-0716-0A9C-1540-BF63940AC3CD}"/>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4311D3F8-7912-8EAB-3211-CDF02194195D}"/>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p>
        </p:txBody>
      </p:sp>
      <p:sp>
        <p:nvSpPr>
          <p:cNvPr id="87" name="日付プレースホルダー 86">
            <a:extLst>
              <a:ext uri="{FF2B5EF4-FFF2-40B4-BE49-F238E27FC236}">
                <a16:creationId xmlns:a16="http://schemas.microsoft.com/office/drawing/2014/main" id="{9147031D-25E9-9353-7631-4F7A808E16C8}"/>
              </a:ext>
            </a:extLst>
          </p:cNvPr>
          <p:cNvSpPr>
            <a:spLocks noGrp="1"/>
          </p:cNvSpPr>
          <p:nvPr>
            <p:ph type="dt" sz="half" idx="10"/>
          </p:nvPr>
        </p:nvSpPr>
        <p:spPr/>
        <p:txBody>
          <a:bodyPr/>
          <a:lstStyle/>
          <a:p>
            <a:fld id="{CBA49FAE-0265-4BEA-8BC5-3C1B02DA1EB4}" type="datetime1">
              <a:rPr lang="ja-JP" altLang="en-US" smtClean="0"/>
              <a:t>2025/11/11</a:t>
            </a:fld>
            <a:endParaRPr lang="en-US"/>
          </a:p>
        </p:txBody>
      </p:sp>
      <p:sp>
        <p:nvSpPr>
          <p:cNvPr id="88" name="スライド番号プレースホルダー 87">
            <a:extLst>
              <a:ext uri="{FF2B5EF4-FFF2-40B4-BE49-F238E27FC236}">
                <a16:creationId xmlns:a16="http://schemas.microsoft.com/office/drawing/2014/main" id="{F74551D5-F657-EA4D-BCBD-58D250C8692A}"/>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27" name="図 26">
            <a:extLst>
              <a:ext uri="{FF2B5EF4-FFF2-40B4-BE49-F238E27FC236}">
                <a16:creationId xmlns:a16="http://schemas.microsoft.com/office/drawing/2014/main" id="{00749FA5-4413-F3C6-EC9D-42983B8B2A22}"/>
              </a:ext>
            </a:extLst>
          </p:cNvPr>
          <p:cNvPicPr>
            <a:picLocks noChangeAspect="1"/>
          </p:cNvPicPr>
          <p:nvPr/>
        </p:nvPicPr>
        <p:blipFill>
          <a:blip r:embed="rId4"/>
          <a:stretch>
            <a:fillRect/>
          </a:stretch>
        </p:blipFill>
        <p:spPr>
          <a:xfrm>
            <a:off x="1679716" y="5869822"/>
            <a:ext cx="1276854" cy="1276854"/>
          </a:xfrm>
          <a:prstGeom prst="rect">
            <a:avLst/>
          </a:prstGeom>
        </p:spPr>
      </p:pic>
      <p:grpSp>
        <p:nvGrpSpPr>
          <p:cNvPr id="33" name="Group 15">
            <a:extLst>
              <a:ext uri="{FF2B5EF4-FFF2-40B4-BE49-F238E27FC236}">
                <a16:creationId xmlns:a16="http://schemas.microsoft.com/office/drawing/2014/main" id="{815BC148-6902-3DF9-AF33-976800437D58}"/>
              </a:ext>
            </a:extLst>
          </p:cNvPr>
          <p:cNvGrpSpPr/>
          <p:nvPr/>
        </p:nvGrpSpPr>
        <p:grpSpPr>
          <a:xfrm>
            <a:off x="1476351" y="2707365"/>
            <a:ext cx="1691585" cy="2595717"/>
            <a:chOff x="0" y="-238125"/>
            <a:chExt cx="445520" cy="683645"/>
          </a:xfrm>
        </p:grpSpPr>
        <p:sp>
          <p:nvSpPr>
            <p:cNvPr id="34" name="Freeform 16">
              <a:extLst>
                <a:ext uri="{FF2B5EF4-FFF2-40B4-BE49-F238E27FC236}">
                  <a16:creationId xmlns:a16="http://schemas.microsoft.com/office/drawing/2014/main" id="{62B4FA06-B28D-9245-1FA6-31ABBB7760CF}"/>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5" name="TextBox 17">
              <a:extLst>
                <a:ext uri="{FF2B5EF4-FFF2-40B4-BE49-F238E27FC236}">
                  <a16:creationId xmlns:a16="http://schemas.microsoft.com/office/drawing/2014/main" id="{EE444766-24AF-5131-73E3-453BD50F929A}"/>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6" name="TextBox 22">
            <a:extLst>
              <a:ext uri="{FF2B5EF4-FFF2-40B4-BE49-F238E27FC236}">
                <a16:creationId xmlns:a16="http://schemas.microsoft.com/office/drawing/2014/main" id="{81A910B7-DB28-A516-6894-DC15FBAAD876}"/>
              </a:ext>
            </a:extLst>
          </p:cNvPr>
          <p:cNvSpPr txBox="1"/>
          <p:nvPr/>
        </p:nvSpPr>
        <p:spPr>
          <a:xfrm>
            <a:off x="3515177" y="3538727"/>
            <a:ext cx="8464173" cy="639214"/>
          </a:xfrm>
          <a:prstGeom prst="rect">
            <a:avLst/>
          </a:prstGeom>
        </p:spPr>
        <p:txBody>
          <a:bodyPr wrap="square" lIns="0" tIns="0" rIns="0" bIns="0" rtlCol="0" anchor="t">
            <a:spAutoFit/>
          </a:bodyPr>
          <a:lstStyle/>
          <a:p>
            <a:pPr algn="l">
              <a:lnSpc>
                <a:spcPts val="5489"/>
              </a:lnSpc>
              <a:spcBef>
                <a:spcPct val="0"/>
              </a:spcBef>
            </a:pPr>
            <a:r>
              <a:rPr lang="ja-JP" altLang="en-US" sz="3600" b="1" spc="59" dirty="0">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臨地実務実習</a:t>
            </a:r>
            <a:r>
              <a:rPr lang="en-US" altLang="ja-JP" sz="3600" b="1" spc="59" dirty="0">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Ⅱ</a:t>
            </a:r>
            <a:endParaRPr lang="en-US" sz="3600" b="1" spc="59" dirty="0">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37" name="TextBox 23">
            <a:extLst>
              <a:ext uri="{FF2B5EF4-FFF2-40B4-BE49-F238E27FC236}">
                <a16:creationId xmlns:a16="http://schemas.microsoft.com/office/drawing/2014/main" id="{7917A3BE-9E25-9644-E37A-2FBCD2FEBF98}"/>
              </a:ext>
            </a:extLst>
          </p:cNvPr>
          <p:cNvSpPr txBox="1"/>
          <p:nvPr/>
        </p:nvSpPr>
        <p:spPr>
          <a:xfrm>
            <a:off x="3515177" y="4300744"/>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テーマ：「製品、業務内容、ビジネスプロセスなどの問題点の発見や課題の理解」</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KT Partners</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でプログラミングでの開発経験を通し、</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WEB</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システム開発の基本・プロセスを学びたい</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0" name="Freeform 32">
            <a:extLst>
              <a:ext uri="{FF2B5EF4-FFF2-40B4-BE49-F238E27FC236}">
                <a16:creationId xmlns:a16="http://schemas.microsoft.com/office/drawing/2014/main" id="{05933280-5FDF-3C85-0176-25D3D0481A77}"/>
              </a:ext>
            </a:extLst>
          </p:cNvPr>
          <p:cNvSpPr/>
          <p:nvPr/>
        </p:nvSpPr>
        <p:spPr>
          <a:xfrm>
            <a:off x="1770828" y="3804874"/>
            <a:ext cx="1094629" cy="1236234"/>
          </a:xfrm>
          <a:custGeom>
            <a:avLst/>
            <a:gdLst/>
            <a:ahLst/>
            <a:cxnLst/>
            <a:rect l="l" t="t" r="r" b="b"/>
            <a:pathLst>
              <a:path w="1459506" h="1648312">
                <a:moveTo>
                  <a:pt x="0" y="0"/>
                </a:moveTo>
                <a:lnTo>
                  <a:pt x="1459505" y="0"/>
                </a:lnTo>
                <a:lnTo>
                  <a:pt x="1459505" y="1648312"/>
                </a:lnTo>
                <a:lnTo>
                  <a:pt x="0" y="164831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20" name="TextBox 19">
            <a:extLst>
              <a:ext uri="{FF2B5EF4-FFF2-40B4-BE49-F238E27FC236}">
                <a16:creationId xmlns:a16="http://schemas.microsoft.com/office/drawing/2014/main" id="{66342236-91C1-A5E8-8497-3AB5770A5427}"/>
              </a:ext>
            </a:extLst>
          </p:cNvPr>
          <p:cNvSpPr txBox="1"/>
          <p:nvPr/>
        </p:nvSpPr>
        <p:spPr>
          <a:xfrm>
            <a:off x="1248487" y="2321339"/>
            <a:ext cx="15563162" cy="911083"/>
          </a:xfrm>
          <a:prstGeom prst="rect">
            <a:avLst/>
          </a:prstGeom>
        </p:spPr>
        <p:txBody>
          <a:bodyPr wrap="square" lIns="0" tIns="0" rIns="0" bIns="0" rtlCol="0" anchor="t">
            <a:spAutoFit/>
          </a:bodyPr>
          <a:lstStyle/>
          <a:p>
            <a:pPr algn="l">
              <a:lnSpc>
                <a:spcPts val="8234"/>
              </a:lnSpc>
              <a:spcBef>
                <a:spcPct val="0"/>
              </a:spcBef>
            </a:pPr>
            <a:r>
              <a:rPr lang="en-US" altLang="ja-JP" sz="4000"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Web</a:t>
            </a:r>
            <a:r>
              <a:rPr lang="ja-JP" altLang="en-US" sz="4000"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アプリ個人開発：社内コミュニケーションスレッドアプリ</a:t>
            </a:r>
            <a:endParaRPr lang="en-US" sz="4000"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Tree>
    <p:extLst>
      <p:ext uri="{BB962C8B-B14F-4D97-AF65-F5344CB8AC3E}">
        <p14:creationId xmlns:p14="http://schemas.microsoft.com/office/powerpoint/2010/main" val="1633669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EF2C7-B06C-B288-A696-50E3EA5A985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0BBDF4-8CA3-2B73-F32A-CD133D496368}"/>
              </a:ext>
            </a:extLst>
          </p:cNvPr>
          <p:cNvSpPr txBox="1"/>
          <p:nvPr/>
        </p:nvSpPr>
        <p:spPr>
          <a:xfrm>
            <a:off x="10421940" y="2011777"/>
            <a:ext cx="7432549" cy="6263446"/>
          </a:xfrm>
          <a:prstGeom prst="rect">
            <a:avLst/>
          </a:prstGeom>
        </p:spPr>
        <p:txBody>
          <a:bodyPr lIns="0" tIns="0" rIns="0" bIns="0" rtlCol="0" anchor="t">
            <a:spAutoFit/>
          </a:bodyPr>
          <a:lstStyle/>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背景と目的</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開発概要</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システム設計・構成</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実装画面・デモ紹介</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工夫点・改善点</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テストと検証</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結果と考察</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まとめ</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5493"/>
              </a:lnSpc>
            </a:pPr>
            <a:r>
              <a:rPr lang="en-US" sz="3002" b="1" spc="60" err="1">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質疑応答</a:t>
            </a:r>
            <a:r>
              <a:rPr lang="ja-JP" alt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en-US" altLang="ja-JP"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APPENDIX</a:t>
            </a:r>
            <a:endParaRPr lang="en-US" sz="3002" b="1" spc="60">
              <a:solidFill>
                <a:srgbClr val="0D0D0D"/>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 name="TextBox 3">
            <a:extLst>
              <a:ext uri="{FF2B5EF4-FFF2-40B4-BE49-F238E27FC236}">
                <a16:creationId xmlns:a16="http://schemas.microsoft.com/office/drawing/2014/main" id="{868E1577-23C4-D2B6-78B3-81D180CF56D3}"/>
              </a:ext>
            </a:extLst>
          </p:cNvPr>
          <p:cNvSpPr txBox="1"/>
          <p:nvPr/>
        </p:nvSpPr>
        <p:spPr>
          <a:xfrm>
            <a:off x="9144000" y="1972245"/>
            <a:ext cx="1288237" cy="6263446"/>
          </a:xfrm>
          <a:prstGeom prst="rect">
            <a:avLst/>
          </a:prstGeom>
        </p:spPr>
        <p:txBody>
          <a:bodyPr lIns="0" tIns="0" rIns="0" bIns="0" rtlCol="0" anchor="t">
            <a:spAutoFit/>
          </a:bodyPr>
          <a:lstStyle/>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01</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02</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03</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04</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05</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06</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07</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08</a:t>
            </a:r>
          </a:p>
          <a:p>
            <a:pPr algn="just">
              <a:lnSpc>
                <a:spcPts val="5493"/>
              </a:lnSpc>
            </a:pPr>
            <a:r>
              <a:rPr lang="en-US" sz="3002" b="1" spc="60">
                <a:solidFill>
                  <a:srgbClr val="0D0D0D"/>
                </a:solidFill>
                <a:latin typeface="Noto Sans JP Bold" panose="020B0200000000000000" pitchFamily="50" charset="-128"/>
                <a:ea typeface="Noto Sans JP Bold" panose="020B0200000000000000" pitchFamily="50" charset="-128"/>
                <a:cs typeface="Gotham Bold"/>
                <a:sym typeface="Gotham Bold"/>
              </a:rPr>
              <a:t>09</a:t>
            </a:r>
          </a:p>
        </p:txBody>
      </p:sp>
      <p:sp>
        <p:nvSpPr>
          <p:cNvPr id="4" name="AutoShape 4">
            <a:extLst>
              <a:ext uri="{FF2B5EF4-FFF2-40B4-BE49-F238E27FC236}">
                <a16:creationId xmlns:a16="http://schemas.microsoft.com/office/drawing/2014/main" id="{B90E79C7-6842-9607-9818-CE1312FEB3E1}"/>
              </a:ext>
            </a:extLst>
          </p:cNvPr>
          <p:cNvSpPr/>
          <p:nvPr/>
        </p:nvSpPr>
        <p:spPr>
          <a:xfrm flipH="1" flipV="1">
            <a:off x="304800" y="285750"/>
            <a:ext cx="0" cy="9715500"/>
          </a:xfrm>
          <a:prstGeom prst="line">
            <a:avLst/>
          </a:prstGeom>
          <a:ln w="4762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11" name="Group 11">
            <a:extLst>
              <a:ext uri="{FF2B5EF4-FFF2-40B4-BE49-F238E27FC236}">
                <a16:creationId xmlns:a16="http://schemas.microsoft.com/office/drawing/2014/main" id="{B97410EC-4023-9365-9527-5B22872366AC}"/>
              </a:ext>
            </a:extLst>
          </p:cNvPr>
          <p:cNvGrpSpPr/>
          <p:nvPr/>
        </p:nvGrpSpPr>
        <p:grpSpPr>
          <a:xfrm>
            <a:off x="1180637" y="4797282"/>
            <a:ext cx="6394053" cy="692435"/>
            <a:chOff x="0" y="0"/>
            <a:chExt cx="975043" cy="182370"/>
          </a:xfrm>
        </p:grpSpPr>
        <p:sp>
          <p:nvSpPr>
            <p:cNvPr id="12" name="Freeform 12">
              <a:extLst>
                <a:ext uri="{FF2B5EF4-FFF2-40B4-BE49-F238E27FC236}">
                  <a16:creationId xmlns:a16="http://schemas.microsoft.com/office/drawing/2014/main" id="{4E550419-818F-439F-9314-67245845AC2F}"/>
                </a:ext>
              </a:extLst>
            </p:cNvPr>
            <p:cNvSpPr/>
            <p:nvPr/>
          </p:nvSpPr>
          <p:spPr>
            <a:xfrm>
              <a:off x="0" y="0"/>
              <a:ext cx="975043" cy="182370"/>
            </a:xfrm>
            <a:custGeom>
              <a:avLst/>
              <a:gdLst/>
              <a:ahLst/>
              <a:cxnLst/>
              <a:rect l="l" t="t" r="r" b="b"/>
              <a:pathLst>
                <a:path w="975043" h="182370">
                  <a:moveTo>
                    <a:pt x="91185" y="0"/>
                  </a:moveTo>
                  <a:lnTo>
                    <a:pt x="883858" y="0"/>
                  </a:lnTo>
                  <a:cubicBezTo>
                    <a:pt x="908042" y="0"/>
                    <a:pt x="931235" y="9607"/>
                    <a:pt x="948336" y="26707"/>
                  </a:cubicBezTo>
                  <a:cubicBezTo>
                    <a:pt x="965436" y="43808"/>
                    <a:pt x="975043" y="67001"/>
                    <a:pt x="975043" y="91185"/>
                  </a:cubicBezTo>
                  <a:lnTo>
                    <a:pt x="975043" y="91185"/>
                  </a:lnTo>
                  <a:cubicBezTo>
                    <a:pt x="975043" y="115369"/>
                    <a:pt x="965436" y="138562"/>
                    <a:pt x="948336" y="155662"/>
                  </a:cubicBezTo>
                  <a:cubicBezTo>
                    <a:pt x="931235" y="172763"/>
                    <a:pt x="908042" y="182370"/>
                    <a:pt x="883858" y="182370"/>
                  </a:cubicBezTo>
                  <a:lnTo>
                    <a:pt x="91185" y="182370"/>
                  </a:lnTo>
                  <a:cubicBezTo>
                    <a:pt x="67001" y="182370"/>
                    <a:pt x="43808" y="172763"/>
                    <a:pt x="26707" y="155662"/>
                  </a:cubicBezTo>
                  <a:cubicBezTo>
                    <a:pt x="9607" y="138562"/>
                    <a:pt x="0" y="115369"/>
                    <a:pt x="0" y="91185"/>
                  </a:cubicBezTo>
                  <a:lnTo>
                    <a:pt x="0" y="91185"/>
                  </a:lnTo>
                  <a:cubicBezTo>
                    <a:pt x="0" y="67001"/>
                    <a:pt x="9607" y="43808"/>
                    <a:pt x="26707" y="26707"/>
                  </a:cubicBezTo>
                  <a:cubicBezTo>
                    <a:pt x="43808" y="9607"/>
                    <a:pt x="67001" y="0"/>
                    <a:pt x="91185"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3" name="TextBox 13">
              <a:extLst>
                <a:ext uri="{FF2B5EF4-FFF2-40B4-BE49-F238E27FC236}">
                  <a16:creationId xmlns:a16="http://schemas.microsoft.com/office/drawing/2014/main" id="{931D4DB1-FF02-3C82-1F85-B460A0639FBA}"/>
                </a:ext>
              </a:extLst>
            </p:cNvPr>
            <p:cNvSpPr txBox="1"/>
            <p:nvPr/>
          </p:nvSpPr>
          <p:spPr>
            <a:xfrm>
              <a:off x="0" y="-238125"/>
              <a:ext cx="975043" cy="42049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4" name="TextBox 14">
            <a:extLst>
              <a:ext uri="{FF2B5EF4-FFF2-40B4-BE49-F238E27FC236}">
                <a16:creationId xmlns:a16="http://schemas.microsoft.com/office/drawing/2014/main" id="{A753A1F8-B852-5CB7-B0E6-D86AD454BD47}"/>
              </a:ext>
            </a:extLst>
          </p:cNvPr>
          <p:cNvSpPr txBox="1"/>
          <p:nvPr/>
        </p:nvSpPr>
        <p:spPr>
          <a:xfrm>
            <a:off x="1338990" y="4797282"/>
            <a:ext cx="6062695" cy="613373"/>
          </a:xfrm>
          <a:prstGeom prst="rect">
            <a:avLst/>
          </a:prstGeom>
        </p:spPr>
        <p:txBody>
          <a:bodyPr wrap="square" lIns="0" tIns="0" rIns="0" bIns="0" rtlCol="0" anchor="t">
            <a:spAutoFit/>
          </a:bodyPr>
          <a:lstStyle/>
          <a:p>
            <a:pPr algn="ctr">
              <a:lnSpc>
                <a:spcPts val="5179"/>
              </a:lnSpc>
              <a:spcBef>
                <a:spcPct val="0"/>
              </a:spcBef>
            </a:pPr>
            <a:r>
              <a:rPr lang="ja-JP" altLang="en-US" sz="3699" b="1">
                <a:solidFill>
                  <a:srgbClr val="F3F2F3"/>
                </a:solidFill>
                <a:latin typeface="Noto Sans JP Bold" panose="020B0200000000000000" pitchFamily="50" charset="-128"/>
                <a:ea typeface="Noto Sans JP Bold" panose="020B0200000000000000" pitchFamily="50" charset="-128"/>
                <a:cs typeface="UD角ゴ_スモール（N仕様） Bold"/>
                <a:sym typeface="UD角ゴ_スモール（N仕様） Bold"/>
              </a:rPr>
              <a:t>質疑応答・</a:t>
            </a:r>
            <a:r>
              <a:rPr lang="en-US" altLang="ja-JP" sz="3699" b="1">
                <a:solidFill>
                  <a:srgbClr val="F3F2F3"/>
                </a:solidFill>
                <a:latin typeface="Noto Sans JP Bold" panose="020B0200000000000000" pitchFamily="50" charset="-128"/>
                <a:ea typeface="Noto Sans JP Bold" panose="020B0200000000000000" pitchFamily="50" charset="-128"/>
                <a:cs typeface="UD角ゴ_スモール（N仕様） Bold"/>
                <a:sym typeface="UD角ゴ_スモール（N仕様） Bold"/>
              </a:rPr>
              <a:t>APPENDIX</a:t>
            </a:r>
            <a:endParaRPr lang="en-US" sz="3699" b="1">
              <a:solidFill>
                <a:srgbClr val="F3F2F3"/>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16" name="フッター プレースホルダー 15">
            <a:extLst>
              <a:ext uri="{FF2B5EF4-FFF2-40B4-BE49-F238E27FC236}">
                <a16:creationId xmlns:a16="http://schemas.microsoft.com/office/drawing/2014/main" id="{C936808A-4CF9-5407-D920-A035BB1EE308}"/>
              </a:ext>
            </a:extLst>
          </p:cNvPr>
          <p:cNvSpPr>
            <a:spLocks noGrp="1"/>
          </p:cNvSpPr>
          <p:nvPr>
            <p:ph type="ftr" sz="quarter" idx="11"/>
          </p:nvPr>
        </p:nvSpPr>
        <p:spPr/>
        <p:txBody>
          <a:bodyPr/>
          <a:lstStyle/>
          <a:p>
            <a:r>
              <a:rPr lang="ja-JP" altLang="en-US"/>
              <a:t>スレッドアプリ開発最終報告書　東京国際工科専門職大学　坂井壱謙</a:t>
            </a:r>
            <a:endParaRPr lang="en-US"/>
          </a:p>
        </p:txBody>
      </p:sp>
      <p:sp>
        <p:nvSpPr>
          <p:cNvPr id="5" name="日付プレースホルダー 4">
            <a:extLst>
              <a:ext uri="{FF2B5EF4-FFF2-40B4-BE49-F238E27FC236}">
                <a16:creationId xmlns:a16="http://schemas.microsoft.com/office/drawing/2014/main" id="{88E44C61-0B35-9ADA-6D94-5353AD27D603}"/>
              </a:ext>
            </a:extLst>
          </p:cNvPr>
          <p:cNvSpPr>
            <a:spLocks noGrp="1"/>
          </p:cNvSpPr>
          <p:nvPr>
            <p:ph type="dt" sz="half" idx="10"/>
          </p:nvPr>
        </p:nvSpPr>
        <p:spPr/>
        <p:txBody>
          <a:bodyPr/>
          <a:lstStyle/>
          <a:p>
            <a:fld id="{F608D16B-C3BC-45F9-BD75-FD7E84B2BF0F}" type="datetime1">
              <a:rPr lang="ja-JP" altLang="en-US" smtClean="0"/>
              <a:t>2025/11/11</a:t>
            </a:fld>
            <a:endParaRPr lang="en-US"/>
          </a:p>
        </p:txBody>
      </p:sp>
      <p:sp>
        <p:nvSpPr>
          <p:cNvPr id="6" name="スライド番号プレースホルダー 5">
            <a:extLst>
              <a:ext uri="{FF2B5EF4-FFF2-40B4-BE49-F238E27FC236}">
                <a16:creationId xmlns:a16="http://schemas.microsoft.com/office/drawing/2014/main" id="{3C8FB936-4FBE-F5D6-4D35-569E260CAB1A}"/>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80038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53361-3DDC-B686-78D8-FBF925F07336}"/>
            </a:ext>
          </a:extLst>
        </p:cNvPr>
        <p:cNvGrpSpPr/>
        <p:nvPr/>
      </p:nvGrpSpPr>
      <p:grpSpPr>
        <a:xfrm>
          <a:off x="0" y="0"/>
          <a:ext cx="0" cy="0"/>
          <a:chOff x="0" y="0"/>
          <a:chExt cx="0" cy="0"/>
        </a:xfrm>
      </p:grpSpPr>
      <p:sp>
        <p:nvSpPr>
          <p:cNvPr id="20" name="Freeform 24">
            <a:extLst>
              <a:ext uri="{FF2B5EF4-FFF2-40B4-BE49-F238E27FC236}">
                <a16:creationId xmlns:a16="http://schemas.microsoft.com/office/drawing/2014/main" id="{1A258A6E-A750-7B9E-31C1-D5D20A2E26BB}"/>
              </a:ext>
            </a:extLst>
          </p:cNvPr>
          <p:cNvSpPr/>
          <p:nvPr/>
        </p:nvSpPr>
        <p:spPr>
          <a:xfrm>
            <a:off x="2089221" y="2459760"/>
            <a:ext cx="2873301" cy="561005"/>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2" name="AutoShape 2">
            <a:extLst>
              <a:ext uri="{FF2B5EF4-FFF2-40B4-BE49-F238E27FC236}">
                <a16:creationId xmlns:a16="http://schemas.microsoft.com/office/drawing/2014/main" id="{CAE57DAE-7CDA-B20E-FD84-31E69B8EA201}"/>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E2B8B3C1-C090-782D-FF9E-FD6D3C0A20FE}"/>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E55ADCAE-342A-B8CE-B8FE-E398673E2072}"/>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A2AC0237-6B38-E692-36B7-24D523DEE157}"/>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FE1622F6-916C-125D-407D-E09673121C75}"/>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D8C9AFC5-8246-346C-937D-1618CAAF08FE}"/>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C11ACF16-6EA2-1849-6046-1389B778FA12}"/>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D43F9F2C-FAD7-D366-F442-538028611253}"/>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DAF8FD50-9E16-BE54-36E8-BBC8869E0197}"/>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A33E8525-531E-E79F-678D-5688469F2E5F}"/>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B8E9AB98-76F3-45E7-98D9-810ECB30E206}"/>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6673B021-AFB8-F058-0DA9-A62FF9408473}"/>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748E75BD-EF96-E1F8-2EDA-FD1EAB9F902A}"/>
              </a:ext>
            </a:extLst>
          </p:cNvPr>
          <p:cNvSpPr txBox="1"/>
          <p:nvPr/>
        </p:nvSpPr>
        <p:spPr>
          <a:xfrm>
            <a:off x="1093107" y="1125214"/>
            <a:ext cx="8115300" cy="940963"/>
          </a:xfrm>
          <a:prstGeom prst="rect">
            <a:avLst/>
          </a:prstGeom>
        </p:spPr>
        <p:txBody>
          <a:bodyPr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開発概要</a:t>
            </a:r>
            <a:r>
              <a:rPr lang="en-US" altLang="ja-JP"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a:t>
            </a: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何を開発したか</a:t>
            </a:r>
            <a:r>
              <a:rPr lang="en-US" altLang="ja-JP"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39" name="フッター プレースホルダー 38">
            <a:extLst>
              <a:ext uri="{FF2B5EF4-FFF2-40B4-BE49-F238E27FC236}">
                <a16:creationId xmlns:a16="http://schemas.microsoft.com/office/drawing/2014/main" id="{54456848-3C11-D66F-A0BA-12FA440E8686}"/>
              </a:ext>
            </a:extLst>
          </p:cNvPr>
          <p:cNvSpPr>
            <a:spLocks noGrp="1"/>
          </p:cNvSpPr>
          <p:nvPr>
            <p:ph type="ftr" sz="quarter" idx="11"/>
          </p:nvPr>
        </p:nvSpPr>
        <p:spPr>
          <a:xfrm>
            <a:off x="4962525" y="9334502"/>
            <a:ext cx="8362950" cy="677862"/>
          </a:xfrm>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E287B131-F8B4-0F83-A07C-78F3CD1BAE27}"/>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66799003-8B69-E85F-EA09-D3BC646D58ED}"/>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BE1E786B-DB55-D599-48D9-01AB3B3215D2}"/>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A5680B75-E2EA-21DD-6B28-B3F303367C16}"/>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C254114E-C881-8E6D-F743-0896B01736BE}"/>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BA0922B1-F9B2-0CE3-8619-A7CE1AF2BDD2}"/>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DCF4BCF3-8F0A-30DA-7DB3-7DE0CFA8B3B8}"/>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1F9314B9-E129-5240-B1B8-689BB30139C3}"/>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E5E7E2FC-4B28-190D-66AB-FF9F9DC1DC05}"/>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endParaRPr lang="ja-JP" altLang="en-US">
              <a:solidFill>
                <a:schemeClr val="bg1"/>
              </a:solidFill>
              <a:latin typeface="Noto Sans JP Bold" panose="020B0200000000000000" pitchFamily="50" charset="-128"/>
              <a:ea typeface="Noto Sans JP Bold" panose="020B0200000000000000" pitchFamily="50" charset="-128"/>
            </a:endParaRPr>
          </a:p>
        </p:txBody>
      </p:sp>
      <p:sp>
        <p:nvSpPr>
          <p:cNvPr id="43" name="日付プレースホルダー 42">
            <a:extLst>
              <a:ext uri="{FF2B5EF4-FFF2-40B4-BE49-F238E27FC236}">
                <a16:creationId xmlns:a16="http://schemas.microsoft.com/office/drawing/2014/main" id="{30370F15-7AF5-9228-E66C-7459C51B2866}"/>
              </a:ext>
            </a:extLst>
          </p:cNvPr>
          <p:cNvSpPr>
            <a:spLocks noGrp="1"/>
          </p:cNvSpPr>
          <p:nvPr>
            <p:ph type="dt" sz="half" idx="10"/>
          </p:nvPr>
        </p:nvSpPr>
        <p:spPr/>
        <p:txBody>
          <a:bodyPr/>
          <a:lstStyle/>
          <a:p>
            <a:fld id="{E28C9029-B56B-4BF6-A07A-CB616CB4D915}" type="datetime1">
              <a:rPr lang="ja-JP" altLang="en-US" smtClean="0"/>
              <a:t>2025/11/11</a:t>
            </a:fld>
            <a:endParaRPr lang="en-US"/>
          </a:p>
        </p:txBody>
      </p:sp>
      <p:sp>
        <p:nvSpPr>
          <p:cNvPr id="44" name="スライド番号プレースホルダー 43">
            <a:extLst>
              <a:ext uri="{FF2B5EF4-FFF2-40B4-BE49-F238E27FC236}">
                <a16:creationId xmlns:a16="http://schemas.microsoft.com/office/drawing/2014/main" id="{7CA6F9E6-10C9-D66F-958C-3F602255F227}"/>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38" name="TextBox 26">
            <a:extLst>
              <a:ext uri="{FF2B5EF4-FFF2-40B4-BE49-F238E27FC236}">
                <a16:creationId xmlns:a16="http://schemas.microsoft.com/office/drawing/2014/main" id="{EDD37D7A-D59B-9E9F-763D-FF5F4A4BD353}"/>
              </a:ext>
            </a:extLst>
          </p:cNvPr>
          <p:cNvSpPr txBox="1"/>
          <p:nvPr/>
        </p:nvSpPr>
        <p:spPr>
          <a:xfrm>
            <a:off x="1900986" y="2514655"/>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開発したもの</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41" name="図 40" descr="グラフィカル ユーザー インターフェイス&#10;&#10;AI 生成コンテンツは誤りを含む可能性があります。">
            <a:extLst>
              <a:ext uri="{FF2B5EF4-FFF2-40B4-BE49-F238E27FC236}">
                <a16:creationId xmlns:a16="http://schemas.microsoft.com/office/drawing/2014/main" id="{7D925718-F945-C20A-CE51-90E76F655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399" y="3172587"/>
            <a:ext cx="8725251" cy="5872498"/>
          </a:xfrm>
          <a:prstGeom prst="rect">
            <a:avLst/>
          </a:prstGeom>
        </p:spPr>
      </p:pic>
      <p:sp>
        <p:nvSpPr>
          <p:cNvPr id="42" name="TextBox 22">
            <a:extLst>
              <a:ext uri="{FF2B5EF4-FFF2-40B4-BE49-F238E27FC236}">
                <a16:creationId xmlns:a16="http://schemas.microsoft.com/office/drawing/2014/main" id="{D2547662-8016-51BC-2A4B-50681412134D}"/>
              </a:ext>
            </a:extLst>
          </p:cNvPr>
          <p:cNvSpPr txBox="1"/>
          <p:nvPr/>
        </p:nvSpPr>
        <p:spPr>
          <a:xfrm>
            <a:off x="5150757" y="2406063"/>
            <a:ext cx="5167564" cy="620747"/>
          </a:xfrm>
          <a:prstGeom prst="rect">
            <a:avLst/>
          </a:prstGeom>
        </p:spPr>
        <p:txBody>
          <a:bodyPr wrap="square" lIns="0" tIns="0" rIns="0" bIns="0" rtlCol="0" anchor="t">
            <a:spAutoFit/>
          </a:bodyPr>
          <a:lstStyle/>
          <a:p>
            <a:pPr algn="l">
              <a:lnSpc>
                <a:spcPts val="5489"/>
              </a:lnSpc>
              <a:spcBef>
                <a:spcPct val="0"/>
              </a:spcBef>
            </a:pPr>
            <a:r>
              <a:rPr lang="ja-JP" altLang="en-US" sz="2999" b="1" u="sng"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社内情報共有スレッドアプリ</a:t>
            </a:r>
            <a:endParaRPr lang="en-US" sz="2999" b="1" u="sng"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45" name="Freeform 24">
            <a:extLst>
              <a:ext uri="{FF2B5EF4-FFF2-40B4-BE49-F238E27FC236}">
                <a16:creationId xmlns:a16="http://schemas.microsoft.com/office/drawing/2014/main" id="{5DF82ED6-2B4A-D7D7-7AE8-232ED1660897}"/>
              </a:ext>
            </a:extLst>
          </p:cNvPr>
          <p:cNvSpPr/>
          <p:nvPr/>
        </p:nvSpPr>
        <p:spPr>
          <a:xfrm>
            <a:off x="11354074" y="6327846"/>
            <a:ext cx="5467527" cy="58324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6" name="TextBox 26">
            <a:extLst>
              <a:ext uri="{FF2B5EF4-FFF2-40B4-BE49-F238E27FC236}">
                <a16:creationId xmlns:a16="http://schemas.microsoft.com/office/drawing/2014/main" id="{925F5D73-1EA2-A83A-5D05-41B340B38FEA}"/>
              </a:ext>
            </a:extLst>
          </p:cNvPr>
          <p:cNvSpPr txBox="1"/>
          <p:nvPr/>
        </p:nvSpPr>
        <p:spPr>
          <a:xfrm>
            <a:off x="11843430" y="6373913"/>
            <a:ext cx="4598485" cy="438903"/>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期間内に動くものの開発</a:t>
            </a:r>
            <a:endPar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51" name="Freeform 24">
            <a:extLst>
              <a:ext uri="{FF2B5EF4-FFF2-40B4-BE49-F238E27FC236}">
                <a16:creationId xmlns:a16="http://schemas.microsoft.com/office/drawing/2014/main" id="{CBD20D90-D530-E665-2CB8-DD39A794EB05}"/>
              </a:ext>
            </a:extLst>
          </p:cNvPr>
          <p:cNvSpPr/>
          <p:nvPr/>
        </p:nvSpPr>
        <p:spPr>
          <a:xfrm>
            <a:off x="11353248" y="3404456"/>
            <a:ext cx="5468353" cy="58324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52" name="TextBox 26">
            <a:extLst>
              <a:ext uri="{FF2B5EF4-FFF2-40B4-BE49-F238E27FC236}">
                <a16:creationId xmlns:a16="http://schemas.microsoft.com/office/drawing/2014/main" id="{4BEDEA21-C2D1-4237-C3B9-88F444602DEF}"/>
              </a:ext>
            </a:extLst>
          </p:cNvPr>
          <p:cNvSpPr txBox="1"/>
          <p:nvPr/>
        </p:nvSpPr>
        <p:spPr>
          <a:xfrm>
            <a:off x="11749504" y="3428073"/>
            <a:ext cx="4786339" cy="426720"/>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データ構造と表示構造の体感的理解</a:t>
            </a:r>
            <a:endPar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5" name="Freeform 24">
            <a:extLst>
              <a:ext uri="{FF2B5EF4-FFF2-40B4-BE49-F238E27FC236}">
                <a16:creationId xmlns:a16="http://schemas.microsoft.com/office/drawing/2014/main" id="{288E3A6F-2E6F-DE58-5F02-E04D456F189E}"/>
              </a:ext>
            </a:extLst>
          </p:cNvPr>
          <p:cNvSpPr/>
          <p:nvPr/>
        </p:nvSpPr>
        <p:spPr>
          <a:xfrm>
            <a:off x="12057174" y="2578984"/>
            <a:ext cx="3967136" cy="561005"/>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6" name="TextBox 26">
            <a:extLst>
              <a:ext uri="{FF2B5EF4-FFF2-40B4-BE49-F238E27FC236}">
                <a16:creationId xmlns:a16="http://schemas.microsoft.com/office/drawing/2014/main" id="{AFEBAF3A-66AC-89A8-2008-2CF784A06FFB}"/>
              </a:ext>
            </a:extLst>
          </p:cNvPr>
          <p:cNvSpPr txBox="1"/>
          <p:nvPr/>
        </p:nvSpPr>
        <p:spPr>
          <a:xfrm>
            <a:off x="11868938" y="2633879"/>
            <a:ext cx="4674197" cy="451214"/>
          </a:xfrm>
          <a:prstGeom prst="rect">
            <a:avLst/>
          </a:prstGeom>
        </p:spPr>
        <p:txBody>
          <a:bodyPr wrap="square"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なぜ開発したか</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7" name="TextBox 25">
            <a:extLst>
              <a:ext uri="{FF2B5EF4-FFF2-40B4-BE49-F238E27FC236}">
                <a16:creationId xmlns:a16="http://schemas.microsoft.com/office/drawing/2014/main" id="{5754145B-BC8A-2C22-688B-4E3A4D06DE02}"/>
              </a:ext>
            </a:extLst>
          </p:cNvPr>
          <p:cNvSpPr txBox="1"/>
          <p:nvPr/>
        </p:nvSpPr>
        <p:spPr>
          <a:xfrm>
            <a:off x="10806381" y="4317431"/>
            <a:ext cx="6799309" cy="1401346"/>
          </a:xfrm>
          <a:prstGeom prst="rect">
            <a:avLst/>
          </a:prstGeom>
        </p:spPr>
        <p:txBody>
          <a:bodyPr wrap="square" lIns="0" tIns="0" rIns="0" bIns="0" rtlCol="0" anchor="ctr">
            <a:spAutoFit/>
          </a:bodyPr>
          <a:lstStyle/>
          <a:p>
            <a:pPr marL="514350" indent="-514350" algn="ctr">
              <a:lnSpc>
                <a:spcPts val="3842"/>
              </a:lnSpc>
              <a:spcBef>
                <a:spcPct val="0"/>
              </a:spcBef>
              <a:buAutoNum type="arabicPeriod"/>
            </a:pPr>
            <a:r>
              <a:rPr lang="ja-JP" altLang="en-US"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非同期処理のページ内更新が分かりやすい</a:t>
            </a:r>
            <a:endParaRPr lang="en-US" altLang="ja-JP"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marL="514350" indent="-514350" algn="ctr">
              <a:lnSpc>
                <a:spcPts val="3842"/>
              </a:lnSpc>
              <a:spcBef>
                <a:spcPct val="0"/>
              </a:spcBef>
              <a:buAutoNum type="arabicPeriod"/>
            </a:pPr>
            <a:r>
              <a:rPr lang="ja-JP" altLang="en-US"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認証機能、メイン画面などの遷移が分かりやすい</a:t>
            </a:r>
            <a:endParaRPr lang="en-US" altLang="ja-JP"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marL="514350" indent="-514350" algn="ctr">
              <a:lnSpc>
                <a:spcPts val="3842"/>
              </a:lnSpc>
              <a:spcBef>
                <a:spcPct val="0"/>
              </a:spcBef>
              <a:buAutoNum type="arabicPeriod"/>
            </a:pPr>
            <a:r>
              <a:rPr lang="en-US" altLang="ja-JP"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GET/POST</a:t>
            </a:r>
            <a:r>
              <a:rPr lang="ja-JP" altLang="en-US"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処理の分岐がしやすい</a:t>
            </a:r>
            <a:endParaRPr lang="en-US" altLang="ja-JP"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8" name="TextBox 25">
            <a:extLst>
              <a:ext uri="{FF2B5EF4-FFF2-40B4-BE49-F238E27FC236}">
                <a16:creationId xmlns:a16="http://schemas.microsoft.com/office/drawing/2014/main" id="{D893BF0E-FC2C-4B34-7313-0A4E1350329D}"/>
              </a:ext>
            </a:extLst>
          </p:cNvPr>
          <p:cNvSpPr txBox="1"/>
          <p:nvPr/>
        </p:nvSpPr>
        <p:spPr>
          <a:xfrm>
            <a:off x="10743017" y="7229641"/>
            <a:ext cx="6799309" cy="1401346"/>
          </a:xfrm>
          <a:prstGeom prst="rect">
            <a:avLst/>
          </a:prstGeom>
        </p:spPr>
        <p:txBody>
          <a:bodyPr wrap="square" lIns="0" tIns="0" rIns="0" bIns="0" rtlCol="0" anchor="ctr">
            <a:spAutoFit/>
          </a:bodyPr>
          <a:lstStyle/>
          <a:p>
            <a:pPr marL="514350" indent="-514350" algn="ctr">
              <a:lnSpc>
                <a:spcPts val="3842"/>
              </a:lnSpc>
              <a:spcBef>
                <a:spcPct val="0"/>
              </a:spcBef>
              <a:buAutoNum type="arabicPeriod"/>
            </a:pPr>
            <a:r>
              <a:rPr lang="en-US" altLang="ja-JP"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Teams</a:t>
            </a:r>
            <a:r>
              <a:rPr lang="ja-JP" altLang="en-US"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や</a:t>
            </a:r>
            <a:r>
              <a:rPr lang="en-US" altLang="ja-JP"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slack</a:t>
            </a:r>
            <a:r>
              <a:rPr lang="ja-JP" altLang="en-US"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など既存アプリを参考</a:t>
            </a:r>
            <a:endParaRPr lang="en-US" altLang="ja-JP"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marL="514350" indent="-514350" algn="ctr">
              <a:lnSpc>
                <a:spcPts val="3842"/>
              </a:lnSpc>
              <a:spcBef>
                <a:spcPct val="0"/>
              </a:spcBef>
              <a:buAutoNum type="arabicPeriod"/>
            </a:pPr>
            <a:r>
              <a:rPr lang="ja-JP" altLang="en-US"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拡張機能を取り入れやすい</a:t>
            </a:r>
            <a:endParaRPr lang="en-US" altLang="ja-JP"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marL="514350" indent="-514350" algn="ctr">
              <a:lnSpc>
                <a:spcPts val="3842"/>
              </a:lnSpc>
              <a:spcBef>
                <a:spcPct val="0"/>
              </a:spcBef>
              <a:buAutoNum type="arabicPeriod"/>
            </a:pPr>
            <a:r>
              <a:rPr lang="ja-JP" altLang="en-US"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基本機能が多く、他のアプリ開発の参考になる</a:t>
            </a:r>
            <a:endParaRPr lang="en-US" altLang="ja-JP" sz="20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1024114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7C263-BF94-92F9-A5ED-17018B86755A}"/>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DC2BF27C-C65A-875D-BDFA-915EF222CB62}"/>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E3814E94-1CE9-5A76-1923-FED19D56AF32}"/>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1A163916-442F-B9C0-655B-D896F6C5218A}"/>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67297D1A-EDF1-D8B1-65F5-575753836A30}"/>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AB4D1F17-1E27-008C-5F16-36632F9863FE}"/>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FD6F1517-D120-E3B5-F1EA-1CE9F9D99BAC}"/>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022E7B2B-8DB8-553B-7927-4B6E224527A6}"/>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0D5E6B93-EEBD-5172-700B-A5160BCCD945}"/>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A1C6F2E4-7925-9AC1-FF68-E49C5D7A0DB2}"/>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C4E5535E-5E38-D224-B3CF-0F13AE90E166}"/>
              </a:ext>
            </a:extLst>
          </p:cNvPr>
          <p:cNvSpPr txBox="1"/>
          <p:nvPr/>
        </p:nvSpPr>
        <p:spPr>
          <a:xfrm>
            <a:off x="1028700" y="1304957"/>
            <a:ext cx="7436708" cy="487313"/>
          </a:xfrm>
          <a:prstGeom prst="rect">
            <a:avLst/>
          </a:prstGeom>
        </p:spPr>
        <p:txBody>
          <a:bodyPr wrap="square" lIns="0" tIns="0" rIns="0" bIns="0" rtlCol="0" anchor="t">
            <a:spAutoFit/>
          </a:bodyPr>
          <a:lstStyle/>
          <a:p>
            <a:pPr algn="ctr">
              <a:lnSpc>
                <a:spcPts val="3842"/>
              </a:lnSpc>
              <a:spcBef>
                <a:spcPct val="0"/>
              </a:spcBef>
            </a:pPr>
            <a:r>
              <a:rPr lang="en-US" altLang="ja-JP"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ID</a:t>
            </a:r>
            <a:r>
              <a:rPr lang="ja-JP" altLang="en-US"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紐づけによる</a:t>
            </a:r>
            <a:r>
              <a:rPr lang="en-US" altLang="ja-JP"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GET/POST</a:t>
            </a:r>
            <a:r>
              <a:rPr lang="ja-JP" altLang="en-US"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処理の統一化</a:t>
            </a:r>
            <a:endParaRPr lang="en-US" altLang="ja-JP"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6" name="AutoShape 2">
            <a:extLst>
              <a:ext uri="{FF2B5EF4-FFF2-40B4-BE49-F238E27FC236}">
                <a16:creationId xmlns:a16="http://schemas.microsoft.com/office/drawing/2014/main" id="{3764D834-D29C-5F17-08A7-2EC133DCD1BF}"/>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37" name="TextBox 26">
            <a:extLst>
              <a:ext uri="{FF2B5EF4-FFF2-40B4-BE49-F238E27FC236}">
                <a16:creationId xmlns:a16="http://schemas.microsoft.com/office/drawing/2014/main" id="{A14053EC-0939-9D08-7599-004B37C8193F}"/>
              </a:ext>
            </a:extLst>
          </p:cNvPr>
          <p:cNvSpPr txBox="1"/>
          <p:nvPr/>
        </p:nvSpPr>
        <p:spPr>
          <a:xfrm>
            <a:off x="2884825" y="2190230"/>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工夫点</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3" name="フッター プレースホルダー 62">
            <a:extLst>
              <a:ext uri="{FF2B5EF4-FFF2-40B4-BE49-F238E27FC236}">
                <a16:creationId xmlns:a16="http://schemas.microsoft.com/office/drawing/2014/main" id="{8F8DBA15-C418-FF51-AC4E-6007E0F6E4D9}"/>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8E324B0B-CCE2-24CA-94E0-4B46096D26D3}"/>
              </a:ext>
            </a:extLst>
          </p:cNvPr>
          <p:cNvSpPr>
            <a:spLocks noGrp="1"/>
          </p:cNvSpPr>
          <p:nvPr>
            <p:ph type="sldNum" sz="quarter" idx="12"/>
          </p:nvPr>
        </p:nvSpPr>
        <p:spPr/>
        <p:txBody>
          <a:bodyPr/>
          <a:lstStyle/>
          <a:p>
            <a:fld id="{B6F15528-21DE-4FAA-801E-634DDDAF4B2B}" type="slidenum">
              <a:rPr lang="en-US" smtClean="0">
                <a:latin typeface="+mj-lt"/>
              </a:rPr>
              <a:pPr/>
              <a:t>36</a:t>
            </a:fld>
            <a:endParaRPr lang="en-US">
              <a:latin typeface="+mj-lt"/>
            </a:endParaRPr>
          </a:p>
        </p:txBody>
      </p:sp>
      <p:sp>
        <p:nvSpPr>
          <p:cNvPr id="65" name="日付プレースホルダー 64">
            <a:extLst>
              <a:ext uri="{FF2B5EF4-FFF2-40B4-BE49-F238E27FC236}">
                <a16:creationId xmlns:a16="http://schemas.microsoft.com/office/drawing/2014/main" id="{666EB810-5AA0-4D37-6D85-49B883BB6598}"/>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pic>
        <p:nvPicPr>
          <p:cNvPr id="3" name="図 2">
            <a:extLst>
              <a:ext uri="{FF2B5EF4-FFF2-40B4-BE49-F238E27FC236}">
                <a16:creationId xmlns:a16="http://schemas.microsoft.com/office/drawing/2014/main" id="{6C261290-04A8-076B-F8E1-A9EFAFC9C3B5}"/>
              </a:ext>
            </a:extLst>
          </p:cNvPr>
          <p:cNvPicPr>
            <a:picLocks noChangeAspect="1"/>
          </p:cNvPicPr>
          <p:nvPr/>
        </p:nvPicPr>
        <p:blipFill>
          <a:blip r:embed="rId2"/>
          <a:stretch>
            <a:fillRect/>
          </a:stretch>
        </p:blipFill>
        <p:spPr>
          <a:xfrm>
            <a:off x="773863" y="3981445"/>
            <a:ext cx="8370137" cy="3021478"/>
          </a:xfrm>
          <a:prstGeom prst="rect">
            <a:avLst/>
          </a:prstGeom>
        </p:spPr>
      </p:pic>
      <p:pic>
        <p:nvPicPr>
          <p:cNvPr id="5" name="図 4">
            <a:extLst>
              <a:ext uri="{FF2B5EF4-FFF2-40B4-BE49-F238E27FC236}">
                <a16:creationId xmlns:a16="http://schemas.microsoft.com/office/drawing/2014/main" id="{7BD0105C-68CC-4A3A-1E9F-5771E0879A80}"/>
              </a:ext>
            </a:extLst>
          </p:cNvPr>
          <p:cNvPicPr>
            <a:picLocks noChangeAspect="1"/>
          </p:cNvPicPr>
          <p:nvPr/>
        </p:nvPicPr>
        <p:blipFill>
          <a:blip r:embed="rId3"/>
          <a:stretch>
            <a:fillRect/>
          </a:stretch>
        </p:blipFill>
        <p:spPr>
          <a:xfrm>
            <a:off x="9839541" y="3223944"/>
            <a:ext cx="7200426" cy="1095974"/>
          </a:xfrm>
          <a:prstGeom prst="rect">
            <a:avLst/>
          </a:prstGeom>
        </p:spPr>
      </p:pic>
      <p:pic>
        <p:nvPicPr>
          <p:cNvPr id="7" name="図 6">
            <a:extLst>
              <a:ext uri="{FF2B5EF4-FFF2-40B4-BE49-F238E27FC236}">
                <a16:creationId xmlns:a16="http://schemas.microsoft.com/office/drawing/2014/main" id="{EAB4D3B2-A165-FF6A-8B52-F2D09F2E8C95}"/>
              </a:ext>
            </a:extLst>
          </p:cNvPr>
          <p:cNvPicPr>
            <a:picLocks noChangeAspect="1"/>
          </p:cNvPicPr>
          <p:nvPr/>
        </p:nvPicPr>
        <p:blipFill>
          <a:blip r:embed="rId4"/>
          <a:stretch>
            <a:fillRect/>
          </a:stretch>
        </p:blipFill>
        <p:spPr>
          <a:xfrm>
            <a:off x="9839541" y="4647218"/>
            <a:ext cx="7200426" cy="878101"/>
          </a:xfrm>
          <a:prstGeom prst="rect">
            <a:avLst/>
          </a:prstGeom>
        </p:spPr>
      </p:pic>
      <p:pic>
        <p:nvPicPr>
          <p:cNvPr id="9" name="図 8">
            <a:extLst>
              <a:ext uri="{FF2B5EF4-FFF2-40B4-BE49-F238E27FC236}">
                <a16:creationId xmlns:a16="http://schemas.microsoft.com/office/drawing/2014/main" id="{82836726-5C8C-7355-0E53-D8085AC1DF15}"/>
              </a:ext>
            </a:extLst>
          </p:cNvPr>
          <p:cNvPicPr>
            <a:picLocks noChangeAspect="1"/>
          </p:cNvPicPr>
          <p:nvPr/>
        </p:nvPicPr>
        <p:blipFill>
          <a:blip r:embed="rId5"/>
          <a:stretch>
            <a:fillRect/>
          </a:stretch>
        </p:blipFill>
        <p:spPr>
          <a:xfrm>
            <a:off x="9839541" y="6130610"/>
            <a:ext cx="7297956" cy="878097"/>
          </a:xfrm>
          <a:prstGeom prst="rect">
            <a:avLst/>
          </a:prstGeom>
        </p:spPr>
      </p:pic>
    </p:spTree>
    <p:extLst>
      <p:ext uri="{BB962C8B-B14F-4D97-AF65-F5344CB8AC3E}">
        <p14:creationId xmlns:p14="http://schemas.microsoft.com/office/powerpoint/2010/main" val="633438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A3A1-BFC7-B57F-0E69-A017BA111099}"/>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07F6640A-7435-6FDF-7867-D6B194EA9CF2}"/>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B65FEADB-4341-63CA-23C1-B2FED2F1EAEF}"/>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E2C08AA7-F982-5DF7-EBD5-E3B7F1080931}"/>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79768B79-C412-11BF-A081-D952224539D7}"/>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DECA81D4-3BB2-5F6C-2BAE-90E04279CC32}"/>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CF54402A-3639-548F-641C-BAEC04538B56}"/>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4F9E2E52-E6A8-3E87-C118-2D9D2E2EA9A2}"/>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2AB639CA-FBB8-DA6A-4DC7-3B4C9C96C87F}"/>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7FCE4620-9008-86D9-F5F6-3C67591E3E44}"/>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23CB6A47-3908-8E3E-0A68-ABD5746B6ABA}"/>
              </a:ext>
            </a:extLst>
          </p:cNvPr>
          <p:cNvSpPr txBox="1"/>
          <p:nvPr/>
        </p:nvSpPr>
        <p:spPr>
          <a:xfrm>
            <a:off x="1028700" y="1304957"/>
            <a:ext cx="3548829" cy="487313"/>
          </a:xfrm>
          <a:prstGeom prst="rect">
            <a:avLst/>
          </a:prstGeom>
        </p:spPr>
        <p:txBody>
          <a:bodyPr wrap="square" lIns="0" tIns="0" rIns="0" bIns="0" rtlCol="0" anchor="t">
            <a:spAutoFit/>
          </a:bodyPr>
          <a:lstStyle/>
          <a:p>
            <a:pPr algn="ctr">
              <a:lnSpc>
                <a:spcPts val="3842"/>
              </a:lnSpc>
              <a:spcBef>
                <a:spcPct val="0"/>
              </a:spcBef>
            </a:pPr>
            <a:r>
              <a:rPr lang="ja-JP" altLang="en-US"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セキュリティ対策</a:t>
            </a:r>
            <a:endParaRPr lang="en-US" altLang="ja-JP"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6" name="AutoShape 2">
            <a:extLst>
              <a:ext uri="{FF2B5EF4-FFF2-40B4-BE49-F238E27FC236}">
                <a16:creationId xmlns:a16="http://schemas.microsoft.com/office/drawing/2014/main" id="{2F46E0E9-6534-8C74-BE03-CD9296854BDC}"/>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63" name="フッター プレースホルダー 62">
            <a:extLst>
              <a:ext uri="{FF2B5EF4-FFF2-40B4-BE49-F238E27FC236}">
                <a16:creationId xmlns:a16="http://schemas.microsoft.com/office/drawing/2014/main" id="{823311FD-3228-0997-6366-7411BDD5CFC8}"/>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A09AD87A-26D9-A85D-8A1D-933ECACBCA76}"/>
              </a:ext>
            </a:extLst>
          </p:cNvPr>
          <p:cNvSpPr>
            <a:spLocks noGrp="1"/>
          </p:cNvSpPr>
          <p:nvPr>
            <p:ph type="sldNum" sz="quarter" idx="12"/>
          </p:nvPr>
        </p:nvSpPr>
        <p:spPr/>
        <p:txBody>
          <a:bodyPr/>
          <a:lstStyle/>
          <a:p>
            <a:fld id="{B6F15528-21DE-4FAA-801E-634DDDAF4B2B}" type="slidenum">
              <a:rPr lang="en-US" smtClean="0">
                <a:latin typeface="+mj-lt"/>
              </a:rPr>
              <a:pPr/>
              <a:t>37</a:t>
            </a:fld>
            <a:endParaRPr lang="en-US">
              <a:latin typeface="+mj-lt"/>
            </a:endParaRPr>
          </a:p>
        </p:txBody>
      </p:sp>
      <p:sp>
        <p:nvSpPr>
          <p:cNvPr id="65" name="日付プレースホルダー 64">
            <a:extLst>
              <a:ext uri="{FF2B5EF4-FFF2-40B4-BE49-F238E27FC236}">
                <a16:creationId xmlns:a16="http://schemas.microsoft.com/office/drawing/2014/main" id="{DA0FA2BD-244B-AED8-43C2-A0DF80C25A8A}"/>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graphicFrame>
        <p:nvGraphicFramePr>
          <p:cNvPr id="10" name="表 9">
            <a:extLst>
              <a:ext uri="{FF2B5EF4-FFF2-40B4-BE49-F238E27FC236}">
                <a16:creationId xmlns:a16="http://schemas.microsoft.com/office/drawing/2014/main" id="{1189D5FC-A218-830E-EF55-AF5BDC3C02E0}"/>
              </a:ext>
            </a:extLst>
          </p:cNvPr>
          <p:cNvGraphicFramePr>
            <a:graphicFrameLocks noGrp="1"/>
          </p:cNvGraphicFramePr>
          <p:nvPr>
            <p:extLst>
              <p:ext uri="{D42A27DB-BD31-4B8C-83A1-F6EECF244321}">
                <p14:modId xmlns:p14="http://schemas.microsoft.com/office/powerpoint/2010/main" val="2380674099"/>
              </p:ext>
            </p:extLst>
          </p:nvPr>
        </p:nvGraphicFramePr>
        <p:xfrm>
          <a:off x="1028700" y="2087879"/>
          <a:ext cx="16641462" cy="7302201"/>
        </p:xfrm>
        <a:graphic>
          <a:graphicData uri="http://schemas.openxmlformats.org/drawingml/2006/table">
            <a:tbl>
              <a:tblPr firstRow="1" bandRow="1">
                <a:tableStyleId>{5C22544A-7EE6-4342-B048-85BDC9FD1C3A}</a:tableStyleId>
              </a:tblPr>
              <a:tblGrid>
                <a:gridCol w="4470057">
                  <a:extLst>
                    <a:ext uri="{9D8B030D-6E8A-4147-A177-3AD203B41FA5}">
                      <a16:colId xmlns:a16="http://schemas.microsoft.com/office/drawing/2014/main" val="2803097963"/>
                    </a:ext>
                  </a:extLst>
                </a:gridCol>
                <a:gridCol w="5263978">
                  <a:extLst>
                    <a:ext uri="{9D8B030D-6E8A-4147-A177-3AD203B41FA5}">
                      <a16:colId xmlns:a16="http://schemas.microsoft.com/office/drawing/2014/main" val="3084096586"/>
                    </a:ext>
                  </a:extLst>
                </a:gridCol>
                <a:gridCol w="6907427">
                  <a:extLst>
                    <a:ext uri="{9D8B030D-6E8A-4147-A177-3AD203B41FA5}">
                      <a16:colId xmlns:a16="http://schemas.microsoft.com/office/drawing/2014/main" val="3902981694"/>
                    </a:ext>
                  </a:extLst>
                </a:gridCol>
              </a:tblGrid>
              <a:tr h="452925">
                <a:tc>
                  <a:txBody>
                    <a:bodyPr/>
                    <a:lstStyle/>
                    <a:p>
                      <a:pPr algn="ctr"/>
                      <a:r>
                        <a:rPr kumimoji="1" lang="ja-JP" altLang="en-US" sz="2400">
                          <a:latin typeface="+mj-ea"/>
                          <a:ea typeface="+mj-ea"/>
                        </a:rPr>
                        <a:t>セキュリティの種類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r>
                        <a:rPr kumimoji="1" lang="ja-JP" altLang="en-US" sz="2400">
                          <a:latin typeface="+mj-ea"/>
                          <a:ea typeface="+mj-ea"/>
                        </a:rPr>
                        <a:t>説明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r>
                        <a:rPr kumimoji="1" lang="ja-JP" altLang="en-US" sz="2400">
                          <a:latin typeface="+mj-ea"/>
                          <a:ea typeface="+mj-ea"/>
                        </a:rPr>
                        <a:t>詳細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extLst>
                  <a:ext uri="{0D108BD9-81ED-4DB2-BD59-A6C34878D82A}">
                    <a16:rowId xmlns:a16="http://schemas.microsoft.com/office/drawing/2014/main" val="984925788"/>
                  </a:ext>
                </a:extLst>
              </a:tr>
              <a:tr h="11334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kern="1200">
                          <a:solidFill>
                            <a:schemeClr val="dk1"/>
                          </a:solidFill>
                          <a:latin typeface="+mj-ea"/>
                          <a:ea typeface="+mj-ea"/>
                          <a:cs typeface="+mn-cs"/>
                        </a:rPr>
                        <a:t>ログイン必須制御</a:t>
                      </a:r>
                      <a:endParaRPr kumimoji="1" lang="en-US" altLang="ja-JP" sz="2400" kern="1200">
                        <a:solidFill>
                          <a:schemeClr val="dk1"/>
                        </a:solidFill>
                        <a:latin typeface="+mj-ea"/>
                        <a:ea typeface="+mj-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800" u="sng">
                          <a:latin typeface="+mj-ea"/>
                          <a:ea typeface="+mj-ea"/>
                        </a:rPr>
                        <a:t>不正アクセス防止</a:t>
                      </a:r>
                      <a:br>
                        <a:rPr kumimoji="1" lang="en-US" altLang="ja-JP" sz="1800">
                          <a:latin typeface="+mj-ea"/>
                          <a:ea typeface="+mj-ea"/>
                        </a:rPr>
                      </a:br>
                      <a:r>
                        <a:rPr kumimoji="1" lang="ja-JP" altLang="en-US" sz="1800">
                          <a:latin typeface="+mj-ea"/>
                          <a:ea typeface="+mj-ea"/>
                        </a:rPr>
                        <a:t>各ページに</a:t>
                      </a:r>
                      <a:r>
                        <a:rPr kumimoji="1" lang="en-US" altLang="ja-JP" sz="1800" err="1">
                          <a:latin typeface="+mj-ea"/>
                          <a:ea typeface="+mj-ea"/>
                        </a:rPr>
                        <a:t>require_login</a:t>
                      </a:r>
                      <a:r>
                        <a:rPr kumimoji="1" lang="en-US" altLang="ja-JP" sz="1800">
                          <a:latin typeface="+mj-ea"/>
                          <a:ea typeface="+mj-ea"/>
                        </a:rPr>
                        <a:t>()</a:t>
                      </a:r>
                      <a:r>
                        <a:rPr kumimoji="1" lang="ja-JP" altLang="en-US" sz="1800">
                          <a:latin typeface="+mj-ea"/>
                          <a:ea typeface="+mj-ea"/>
                        </a:rPr>
                        <a:t>で</a:t>
                      </a:r>
                      <a:br>
                        <a:rPr kumimoji="1" lang="en-US" altLang="ja-JP" sz="1800">
                          <a:latin typeface="+mj-ea"/>
                          <a:ea typeface="+mj-ea"/>
                        </a:rPr>
                      </a:br>
                      <a:r>
                        <a:rPr kumimoji="1" lang="ja-JP" altLang="en-US" sz="1800">
                          <a:latin typeface="+mj-ea"/>
                          <a:ea typeface="+mj-ea"/>
                        </a:rPr>
                        <a:t>未ログイン時はログイン画面に自動遷移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6814951"/>
                  </a:ext>
                </a:extLst>
              </a:tr>
              <a:tr h="1177606">
                <a:tc>
                  <a:txBody>
                    <a:bodyPr/>
                    <a:lstStyle/>
                    <a:p>
                      <a:pPr algn="ctr"/>
                      <a:r>
                        <a:rPr kumimoji="1" lang="ja-JP" altLang="en-US" sz="2400">
                          <a:latin typeface="+mj-ea"/>
                          <a:ea typeface="+mj-ea"/>
                        </a:rPr>
                        <a:t>セッション管理</a:t>
                      </a:r>
                      <a:endParaRPr kumimoji="1" lang="en-US" altLang="ja-JP"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800" u="sng">
                          <a:latin typeface="+mj-ea"/>
                          <a:ea typeface="+mj-ea"/>
                        </a:rPr>
                        <a:t>ユーザごとの操作状態を安全に管理</a:t>
                      </a:r>
                      <a:br>
                        <a:rPr kumimoji="1" lang="en-US" altLang="ja-JP" sz="1800">
                          <a:latin typeface="+mj-ea"/>
                          <a:ea typeface="+mj-ea"/>
                        </a:rPr>
                      </a:br>
                      <a:r>
                        <a:rPr kumimoji="1" lang="ja-JP" altLang="en-US" sz="1800">
                          <a:latin typeface="+mj-ea"/>
                          <a:ea typeface="+mj-ea"/>
                        </a:rPr>
                        <a:t>セッションでログイン情報を保持</a:t>
                      </a:r>
                      <a:br>
                        <a:rPr kumimoji="1" lang="en-US" altLang="ja-JP" sz="1800">
                          <a:latin typeface="+mj-ea"/>
                          <a:ea typeface="+mj-ea"/>
                        </a:rPr>
                      </a:br>
                      <a:r>
                        <a:rPr kumimoji="1" lang="en-US" altLang="ja-JP" sz="1800">
                          <a:latin typeface="+mj-ea"/>
                          <a:ea typeface="+mj-ea"/>
                        </a:rPr>
                        <a:t>10</a:t>
                      </a:r>
                      <a:r>
                        <a:rPr kumimoji="1" lang="ja-JP" altLang="en-US" sz="1800">
                          <a:latin typeface="+mj-ea"/>
                          <a:ea typeface="+mj-ea"/>
                        </a:rPr>
                        <a:t>分のタイムアウトで破棄</a:t>
                      </a:r>
                      <a:endParaRPr kumimoji="1" lang="en-US" altLang="ja-JP" sz="18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1127576"/>
                  </a:ext>
                </a:extLst>
              </a:tr>
              <a:tr h="1133479">
                <a:tc>
                  <a:txBody>
                    <a:bodyPr/>
                    <a:lstStyle/>
                    <a:p>
                      <a:pPr algn="ctr"/>
                      <a:r>
                        <a:rPr kumimoji="1" lang="ja-JP" altLang="en-US" sz="2400">
                          <a:latin typeface="+mj-ea"/>
                          <a:ea typeface="+mj-ea"/>
                        </a:rPr>
                        <a:t>パスワードハッシュ化</a:t>
                      </a:r>
                      <a:endParaRPr kumimoji="1" lang="en-US" altLang="ja-JP"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800" u="sng">
                          <a:latin typeface="+mj-ea"/>
                          <a:ea typeface="+mj-ea"/>
                        </a:rPr>
                        <a:t>パスワード漏洩対策</a:t>
                      </a:r>
                      <a:endParaRPr kumimoji="1" lang="en-US" altLang="ja-JP" sz="1800" u="sng">
                        <a:latin typeface="+mj-ea"/>
                        <a:ea typeface="+mj-ea"/>
                      </a:endParaRPr>
                    </a:p>
                    <a:p>
                      <a:pPr algn="ctr"/>
                      <a:r>
                        <a:rPr kumimoji="1" lang="en-US" altLang="ja-JP" sz="1800" err="1">
                          <a:latin typeface="+mj-ea"/>
                          <a:ea typeface="+mj-ea"/>
                        </a:rPr>
                        <a:t>password_hash</a:t>
                      </a:r>
                      <a:r>
                        <a:rPr kumimoji="1" lang="en-US" altLang="ja-JP" sz="1800">
                          <a:latin typeface="+mj-ea"/>
                          <a:ea typeface="+mj-ea"/>
                        </a:rPr>
                        <a:t>()</a:t>
                      </a:r>
                      <a:r>
                        <a:rPr kumimoji="1" lang="ja-JP" altLang="en-US" sz="1800">
                          <a:latin typeface="+mj-ea"/>
                          <a:ea typeface="+mj-ea"/>
                        </a:rPr>
                        <a:t>で暗号化</a:t>
                      </a:r>
                      <a:endParaRPr kumimoji="1" lang="en-US" altLang="ja-JP" sz="1800">
                        <a:latin typeface="+mj-ea"/>
                        <a:ea typeface="+mj-ea"/>
                      </a:endParaRPr>
                    </a:p>
                    <a:p>
                      <a:pPr algn="ctr"/>
                      <a:r>
                        <a:rPr kumimoji="1" lang="en-US" altLang="ja-JP" sz="1800" err="1">
                          <a:latin typeface="+mj-ea"/>
                          <a:ea typeface="+mj-ea"/>
                        </a:rPr>
                        <a:t>Password_verify</a:t>
                      </a:r>
                      <a:r>
                        <a:rPr kumimoji="1" lang="ja-JP" altLang="en-US" sz="1800">
                          <a:latin typeface="+mj-ea"/>
                          <a:ea typeface="+mj-ea"/>
                        </a:rPr>
                        <a:t>で照合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5595273"/>
                  </a:ext>
                </a:extLst>
              </a:tr>
              <a:tr h="1133479">
                <a:tc>
                  <a:txBody>
                    <a:bodyPr/>
                    <a:lstStyle/>
                    <a:p>
                      <a:pPr algn="ctr"/>
                      <a:r>
                        <a:rPr kumimoji="1" lang="en-US" altLang="ja-JP" sz="2400">
                          <a:latin typeface="+mj-ea"/>
                          <a:ea typeface="+mj-ea"/>
                        </a:rPr>
                        <a:t>XSS</a:t>
                      </a:r>
                      <a:r>
                        <a:rPr kumimoji="1" lang="ja-JP" altLang="en-US" sz="2400">
                          <a:latin typeface="+mj-ea"/>
                          <a:ea typeface="+mj-ea"/>
                        </a:rPr>
                        <a:t>対策</a:t>
                      </a:r>
                      <a:endParaRPr kumimoji="1" lang="en-US" altLang="ja-JP"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800" u="sng">
                          <a:latin typeface="+mj-ea"/>
                          <a:ea typeface="+mj-ea"/>
                        </a:rPr>
                        <a:t>情報漏洩、画面改ざん防止</a:t>
                      </a:r>
                      <a:endParaRPr kumimoji="1" lang="en-US" altLang="ja-JP" sz="1800" u="sng">
                        <a:latin typeface="+mj-ea"/>
                        <a:ea typeface="+mj-ea"/>
                      </a:endParaRPr>
                    </a:p>
                    <a:p>
                      <a:pPr algn="ctr"/>
                      <a:r>
                        <a:rPr kumimoji="1" lang="en-US" altLang="ja-JP" sz="1800" err="1">
                          <a:latin typeface="+mj-ea"/>
                          <a:ea typeface="+mj-ea"/>
                        </a:rPr>
                        <a:t>htmlspecialchars</a:t>
                      </a:r>
                      <a:r>
                        <a:rPr kumimoji="1" lang="en-US" altLang="ja-JP" sz="1800">
                          <a:latin typeface="+mj-ea"/>
                          <a:ea typeface="+mj-ea"/>
                        </a:rPr>
                        <a:t>()</a:t>
                      </a:r>
                      <a:r>
                        <a:rPr kumimoji="1" lang="ja-JP" altLang="en-US" sz="1800">
                          <a:latin typeface="+mj-ea"/>
                          <a:ea typeface="+mj-ea"/>
                        </a:rPr>
                        <a:t>で特殊文字をエスケープ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1034355"/>
                  </a:ext>
                </a:extLst>
              </a:tr>
              <a:tr h="1133479">
                <a:tc>
                  <a:txBody>
                    <a:bodyPr/>
                    <a:lstStyle/>
                    <a:p>
                      <a:pPr algn="ctr"/>
                      <a:r>
                        <a:rPr kumimoji="1" lang="en-US" altLang="ja-JP" sz="2400">
                          <a:latin typeface="+mj-ea"/>
                          <a:ea typeface="+mj-ea"/>
                        </a:rPr>
                        <a:t>SQL</a:t>
                      </a:r>
                      <a:r>
                        <a:rPr kumimoji="1" lang="ja-JP" altLang="en-US" sz="2400">
                          <a:latin typeface="+mj-ea"/>
                          <a:ea typeface="+mj-ea"/>
                        </a:rPr>
                        <a:t>インジェンクション防止</a:t>
                      </a:r>
                      <a:endParaRPr kumimoji="1" lang="en-US" altLang="ja-JP"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800" u="sng">
                          <a:latin typeface="+mj-ea"/>
                          <a:ea typeface="+mj-ea"/>
                        </a:rPr>
                        <a:t>不正な</a:t>
                      </a:r>
                      <a:r>
                        <a:rPr kumimoji="1" lang="en-US" altLang="ja-JP" sz="1800" u="sng">
                          <a:latin typeface="+mj-ea"/>
                          <a:ea typeface="+mj-ea"/>
                        </a:rPr>
                        <a:t>SQL</a:t>
                      </a:r>
                      <a:r>
                        <a:rPr kumimoji="1" lang="ja-JP" altLang="en-US" sz="1800" u="sng">
                          <a:latin typeface="+mj-ea"/>
                          <a:ea typeface="+mj-ea"/>
                        </a:rPr>
                        <a:t>操作やデータ改ざん防止</a:t>
                      </a:r>
                      <a:endParaRPr kumimoji="1" lang="en-US" altLang="ja-JP" sz="1800" u="sng">
                        <a:latin typeface="+mj-ea"/>
                        <a:ea typeface="+mj-ea"/>
                      </a:endParaRPr>
                    </a:p>
                    <a:p>
                      <a:pPr algn="ctr"/>
                      <a:r>
                        <a:rPr kumimoji="1" lang="en-US" altLang="ja-JP" sz="1800">
                          <a:latin typeface="+mj-ea"/>
                          <a:ea typeface="+mj-ea"/>
                        </a:rPr>
                        <a:t>prepare()</a:t>
                      </a:r>
                      <a:r>
                        <a:rPr kumimoji="1" lang="ja-JP" altLang="en-US" sz="1800">
                          <a:latin typeface="+mj-ea"/>
                          <a:ea typeface="+mj-ea"/>
                        </a:rPr>
                        <a:t>と</a:t>
                      </a:r>
                      <a:r>
                        <a:rPr kumimoji="1" lang="en-US" altLang="ja-JP" sz="1800" err="1">
                          <a:latin typeface="+mj-ea"/>
                          <a:ea typeface="+mj-ea"/>
                        </a:rPr>
                        <a:t>bindParam</a:t>
                      </a:r>
                      <a:r>
                        <a:rPr kumimoji="1" lang="en-US" altLang="ja-JP" sz="1800">
                          <a:latin typeface="+mj-ea"/>
                          <a:ea typeface="+mj-ea"/>
                        </a:rPr>
                        <a:t>()</a:t>
                      </a:r>
                      <a:r>
                        <a:rPr kumimoji="1" lang="ja-JP" altLang="en-US" sz="1800">
                          <a:latin typeface="+mj-ea"/>
                          <a:ea typeface="+mj-ea"/>
                        </a:rPr>
                        <a:t>で安全に値を代入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5463160"/>
                  </a:ext>
                </a:extLst>
              </a:tr>
              <a:tr h="1133479">
                <a:tc>
                  <a:txBody>
                    <a:bodyPr/>
                    <a:lstStyle/>
                    <a:p>
                      <a:pPr algn="ctr"/>
                      <a:r>
                        <a:rPr kumimoji="1" lang="ja-JP" altLang="en-US" sz="2400">
                          <a:latin typeface="+mj-ea"/>
                          <a:ea typeface="+mj-ea"/>
                        </a:rPr>
                        <a:t>入力チェック</a:t>
                      </a:r>
                      <a:endParaRPr kumimoji="1" lang="en-US" altLang="ja-JP"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800" u="sng">
                          <a:latin typeface="+mj-ea"/>
                          <a:ea typeface="+mj-ea"/>
                        </a:rPr>
                        <a:t>想定外のデータや不正入力を防止</a:t>
                      </a:r>
                      <a:endParaRPr kumimoji="1" lang="en-US" altLang="ja-JP" sz="1800" u="sng">
                        <a:latin typeface="+mj-ea"/>
                        <a:ea typeface="+mj-ea"/>
                      </a:endParaRPr>
                    </a:p>
                    <a:p>
                      <a:pPr algn="ctr"/>
                      <a:r>
                        <a:rPr kumimoji="1" lang="ja-JP" altLang="en-US" sz="1800">
                          <a:latin typeface="+mj-ea"/>
                          <a:ea typeface="+mj-ea"/>
                        </a:rPr>
                        <a:t>フォーム送信時に空欄や文字数制限をチェック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2576242"/>
                  </a:ext>
                </a:extLst>
              </a:tr>
            </a:tbl>
          </a:graphicData>
        </a:graphic>
      </p:graphicFrame>
      <p:pic>
        <p:nvPicPr>
          <p:cNvPr id="12" name="図 11">
            <a:extLst>
              <a:ext uri="{FF2B5EF4-FFF2-40B4-BE49-F238E27FC236}">
                <a16:creationId xmlns:a16="http://schemas.microsoft.com/office/drawing/2014/main" id="{F69B3B09-5BF7-524F-172D-D97F1738105A}"/>
              </a:ext>
            </a:extLst>
          </p:cNvPr>
          <p:cNvPicPr>
            <a:picLocks noChangeAspect="1"/>
          </p:cNvPicPr>
          <p:nvPr/>
        </p:nvPicPr>
        <p:blipFill>
          <a:blip r:embed="rId3"/>
          <a:stretch>
            <a:fillRect/>
          </a:stretch>
        </p:blipFill>
        <p:spPr>
          <a:xfrm>
            <a:off x="11564918" y="2596773"/>
            <a:ext cx="4795428" cy="1029478"/>
          </a:xfrm>
          <a:prstGeom prst="rect">
            <a:avLst/>
          </a:prstGeom>
        </p:spPr>
      </p:pic>
      <p:pic>
        <p:nvPicPr>
          <p:cNvPr id="14" name="図 13">
            <a:extLst>
              <a:ext uri="{FF2B5EF4-FFF2-40B4-BE49-F238E27FC236}">
                <a16:creationId xmlns:a16="http://schemas.microsoft.com/office/drawing/2014/main" id="{38B1FEC7-F34F-D21B-51AC-BFDB095831E4}"/>
              </a:ext>
            </a:extLst>
          </p:cNvPr>
          <p:cNvPicPr>
            <a:picLocks noChangeAspect="1"/>
          </p:cNvPicPr>
          <p:nvPr/>
        </p:nvPicPr>
        <p:blipFill>
          <a:blip r:embed="rId4"/>
          <a:stretch>
            <a:fillRect/>
          </a:stretch>
        </p:blipFill>
        <p:spPr>
          <a:xfrm>
            <a:off x="12677375" y="3707499"/>
            <a:ext cx="2570514" cy="1099339"/>
          </a:xfrm>
          <a:prstGeom prst="rect">
            <a:avLst/>
          </a:prstGeom>
        </p:spPr>
      </p:pic>
      <p:pic>
        <p:nvPicPr>
          <p:cNvPr id="27" name="図 26">
            <a:extLst>
              <a:ext uri="{FF2B5EF4-FFF2-40B4-BE49-F238E27FC236}">
                <a16:creationId xmlns:a16="http://schemas.microsoft.com/office/drawing/2014/main" id="{0DB1F29F-314A-B8E7-776E-F682CE45FC91}"/>
              </a:ext>
            </a:extLst>
          </p:cNvPr>
          <p:cNvPicPr>
            <a:picLocks noChangeAspect="1"/>
          </p:cNvPicPr>
          <p:nvPr/>
        </p:nvPicPr>
        <p:blipFill>
          <a:blip r:embed="rId5"/>
          <a:stretch>
            <a:fillRect/>
          </a:stretch>
        </p:blipFill>
        <p:spPr>
          <a:xfrm>
            <a:off x="11030294" y="5046601"/>
            <a:ext cx="6211167" cy="809738"/>
          </a:xfrm>
          <a:prstGeom prst="rect">
            <a:avLst/>
          </a:prstGeom>
        </p:spPr>
      </p:pic>
      <p:pic>
        <p:nvPicPr>
          <p:cNvPr id="31" name="図 30">
            <a:extLst>
              <a:ext uri="{FF2B5EF4-FFF2-40B4-BE49-F238E27FC236}">
                <a16:creationId xmlns:a16="http://schemas.microsoft.com/office/drawing/2014/main" id="{A8274E7D-36BD-8E13-6735-8AF6DE9A7FC5}"/>
              </a:ext>
            </a:extLst>
          </p:cNvPr>
          <p:cNvPicPr>
            <a:picLocks noChangeAspect="1"/>
          </p:cNvPicPr>
          <p:nvPr/>
        </p:nvPicPr>
        <p:blipFill>
          <a:blip r:embed="rId6"/>
          <a:stretch>
            <a:fillRect/>
          </a:stretch>
        </p:blipFill>
        <p:spPr>
          <a:xfrm>
            <a:off x="12291282" y="6054673"/>
            <a:ext cx="3689189" cy="1049739"/>
          </a:xfrm>
          <a:prstGeom prst="rect">
            <a:avLst/>
          </a:prstGeom>
        </p:spPr>
      </p:pic>
      <p:pic>
        <p:nvPicPr>
          <p:cNvPr id="33" name="図 32">
            <a:extLst>
              <a:ext uri="{FF2B5EF4-FFF2-40B4-BE49-F238E27FC236}">
                <a16:creationId xmlns:a16="http://schemas.microsoft.com/office/drawing/2014/main" id="{BF1C18EF-059F-10B8-8B34-754360CF75C5}"/>
              </a:ext>
            </a:extLst>
          </p:cNvPr>
          <p:cNvPicPr>
            <a:picLocks noChangeAspect="1"/>
          </p:cNvPicPr>
          <p:nvPr/>
        </p:nvPicPr>
        <p:blipFill>
          <a:blip r:embed="rId7"/>
          <a:stretch>
            <a:fillRect/>
          </a:stretch>
        </p:blipFill>
        <p:spPr>
          <a:xfrm>
            <a:off x="11163320" y="7190543"/>
            <a:ext cx="6211167" cy="970776"/>
          </a:xfrm>
          <a:prstGeom prst="rect">
            <a:avLst/>
          </a:prstGeom>
        </p:spPr>
      </p:pic>
      <p:pic>
        <p:nvPicPr>
          <p:cNvPr id="35" name="図 34">
            <a:extLst>
              <a:ext uri="{FF2B5EF4-FFF2-40B4-BE49-F238E27FC236}">
                <a16:creationId xmlns:a16="http://schemas.microsoft.com/office/drawing/2014/main" id="{A457B44D-8160-3AA2-BD30-94BE8F2B4172}"/>
              </a:ext>
            </a:extLst>
          </p:cNvPr>
          <p:cNvPicPr>
            <a:picLocks noChangeAspect="1"/>
          </p:cNvPicPr>
          <p:nvPr/>
        </p:nvPicPr>
        <p:blipFill>
          <a:blip r:embed="rId8"/>
          <a:stretch>
            <a:fillRect/>
          </a:stretch>
        </p:blipFill>
        <p:spPr>
          <a:xfrm>
            <a:off x="12017471" y="8323929"/>
            <a:ext cx="5073458" cy="939275"/>
          </a:xfrm>
          <a:prstGeom prst="rect">
            <a:avLst/>
          </a:prstGeom>
        </p:spPr>
      </p:pic>
    </p:spTree>
    <p:extLst>
      <p:ext uri="{BB962C8B-B14F-4D97-AF65-F5344CB8AC3E}">
        <p14:creationId xmlns:p14="http://schemas.microsoft.com/office/powerpoint/2010/main" val="3564910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A5C0A-39FE-56DE-AC28-FB52FC84771E}"/>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ACC9B687-6E9F-AF4C-3890-BDA08908C7DA}"/>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7D0AEF18-D455-B723-DE52-A2DBBFCC42CF}"/>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32EDFA1B-0D10-0977-1838-3541476BFCA0}"/>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75829C97-68B8-5AEB-300C-20EDD2996039}"/>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00BAFA4C-60BD-3948-AC54-41BCD7A05621}"/>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AE5A7934-6BB6-BA7E-A416-73E44D9D89B4}"/>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F95BD721-7FF6-7BC8-E621-EED70FC3B738}"/>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BE38B8FF-EDB8-86D5-2214-BDE423D02B05}"/>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47F4B7E1-F570-38AC-4CAD-2693DEB4AE9F}"/>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C2C43FDC-7904-0A84-4718-F2622751E33A}"/>
              </a:ext>
            </a:extLst>
          </p:cNvPr>
          <p:cNvSpPr txBox="1"/>
          <p:nvPr/>
        </p:nvSpPr>
        <p:spPr>
          <a:xfrm>
            <a:off x="1028701" y="1304957"/>
            <a:ext cx="1726346" cy="487313"/>
          </a:xfrm>
          <a:prstGeom prst="rect">
            <a:avLst/>
          </a:prstGeom>
        </p:spPr>
        <p:txBody>
          <a:bodyPr wrap="square" lIns="0" tIns="0" rIns="0" bIns="0" rtlCol="0" anchor="t">
            <a:spAutoFit/>
          </a:bodyPr>
          <a:lstStyle/>
          <a:p>
            <a:pPr algn="ctr">
              <a:lnSpc>
                <a:spcPts val="3842"/>
              </a:lnSpc>
              <a:spcBef>
                <a:spcPct val="0"/>
              </a:spcBef>
            </a:pPr>
            <a:r>
              <a:rPr lang="en-US" altLang="ja-JP"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MySQL</a:t>
            </a:r>
          </a:p>
        </p:txBody>
      </p:sp>
      <p:sp>
        <p:nvSpPr>
          <p:cNvPr id="26" name="AutoShape 2">
            <a:extLst>
              <a:ext uri="{FF2B5EF4-FFF2-40B4-BE49-F238E27FC236}">
                <a16:creationId xmlns:a16="http://schemas.microsoft.com/office/drawing/2014/main" id="{30D453EC-3351-EE33-C1C3-19949210C88A}"/>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63" name="フッター プレースホルダー 62">
            <a:extLst>
              <a:ext uri="{FF2B5EF4-FFF2-40B4-BE49-F238E27FC236}">
                <a16:creationId xmlns:a16="http://schemas.microsoft.com/office/drawing/2014/main" id="{F64D1313-36E0-68A9-6BCD-8C0FFF4D9A44}"/>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3AF309D9-9006-1D8B-EFE1-3BB40F431E88}"/>
              </a:ext>
            </a:extLst>
          </p:cNvPr>
          <p:cNvSpPr>
            <a:spLocks noGrp="1"/>
          </p:cNvSpPr>
          <p:nvPr>
            <p:ph type="sldNum" sz="quarter" idx="12"/>
          </p:nvPr>
        </p:nvSpPr>
        <p:spPr/>
        <p:txBody>
          <a:bodyPr/>
          <a:lstStyle/>
          <a:p>
            <a:fld id="{B6F15528-21DE-4FAA-801E-634DDDAF4B2B}" type="slidenum">
              <a:rPr lang="en-US" smtClean="0">
                <a:latin typeface="+mj-lt"/>
              </a:rPr>
              <a:pPr/>
              <a:t>38</a:t>
            </a:fld>
            <a:endParaRPr lang="en-US">
              <a:latin typeface="+mj-lt"/>
            </a:endParaRPr>
          </a:p>
        </p:txBody>
      </p:sp>
      <p:sp>
        <p:nvSpPr>
          <p:cNvPr id="65" name="日付プレースホルダー 64">
            <a:extLst>
              <a:ext uri="{FF2B5EF4-FFF2-40B4-BE49-F238E27FC236}">
                <a16:creationId xmlns:a16="http://schemas.microsoft.com/office/drawing/2014/main" id="{3AA6E905-0750-B809-CFB4-880B3EF37FA0}"/>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sp>
        <p:nvSpPr>
          <p:cNvPr id="3" name="テキスト ボックス 2">
            <a:extLst>
              <a:ext uri="{FF2B5EF4-FFF2-40B4-BE49-F238E27FC236}">
                <a16:creationId xmlns:a16="http://schemas.microsoft.com/office/drawing/2014/main" id="{BDED2411-3243-3C68-E9E2-9162FEEABB40}"/>
              </a:ext>
            </a:extLst>
          </p:cNvPr>
          <p:cNvSpPr txBox="1"/>
          <p:nvPr/>
        </p:nvSpPr>
        <p:spPr>
          <a:xfrm>
            <a:off x="738414" y="2080605"/>
            <a:ext cx="17026582" cy="7725192"/>
          </a:xfrm>
          <a:prstGeom prst="rect">
            <a:avLst/>
          </a:prstGeom>
          <a:noFill/>
        </p:spPr>
        <p:txBody>
          <a:bodyPr wrap="square" numCol="3">
            <a:spAutoFit/>
          </a:bodyPr>
          <a:lstStyle/>
          <a:p>
            <a:r>
              <a:rPr lang="ja-JP" altLang="en-US" sz="1600">
                <a:latin typeface="+mn-ea"/>
              </a:rPr>
              <a:t>-- demo user のIDを入力（テスト用）</a:t>
            </a:r>
          </a:p>
          <a:p>
            <a:r>
              <a:rPr lang="ja-JP" altLang="en-US" sz="1600">
                <a:latin typeface="+mn-ea"/>
              </a:rPr>
              <a:t>SET @demo_user_id = 6;</a:t>
            </a:r>
          </a:p>
          <a:p>
            <a:endParaRPr lang="ja-JP" altLang="en-US" sz="1600">
              <a:latin typeface="+mn-ea"/>
            </a:endParaRPr>
          </a:p>
          <a:p>
            <a:r>
              <a:rPr lang="ja-JP" altLang="en-US" sz="1600">
                <a:latin typeface="+mn-ea"/>
              </a:rPr>
              <a:t>-- --------------------------------------------------------</a:t>
            </a:r>
          </a:p>
          <a:p>
            <a:r>
              <a:rPr lang="ja-JP" altLang="en-US" sz="1600">
                <a:latin typeface="+mn-ea"/>
              </a:rPr>
              <a:t>-- テーブル構造： users</a:t>
            </a:r>
          </a:p>
          <a:p>
            <a:r>
              <a:rPr lang="ja-JP" altLang="en-US" sz="1600">
                <a:latin typeface="+mn-ea"/>
              </a:rPr>
              <a:t>-- --------------------------------------------------------</a:t>
            </a:r>
          </a:p>
          <a:p>
            <a:r>
              <a:rPr lang="ja-JP" altLang="en-US" sz="1600">
                <a:latin typeface="+mn-ea"/>
              </a:rPr>
              <a:t>CREATE TABLE IF NOT EXISTS `users` ( -- usersテーブル作成</a:t>
            </a:r>
          </a:p>
          <a:p>
            <a:r>
              <a:rPr lang="ja-JP" altLang="en-US" sz="1600">
                <a:latin typeface="+mn-ea"/>
              </a:rPr>
              <a:t>  `id` int(11) NOT NULL AUTO_INCREMENT,-- 自動的に連番振り分け</a:t>
            </a:r>
          </a:p>
          <a:p>
            <a:r>
              <a:rPr lang="ja-JP" altLang="en-US" sz="1600">
                <a:latin typeface="+mn-ea"/>
              </a:rPr>
              <a:t>  `username` varchar(50) NOT NULL, -- ログイン時の名前</a:t>
            </a:r>
          </a:p>
          <a:p>
            <a:r>
              <a:rPr lang="ja-JP" altLang="en-US" sz="1600">
                <a:latin typeface="+mn-ea"/>
              </a:rPr>
              <a:t>  `password_hash` varchar(255) NOT NULL, -- 暗号化（ハッシュ化）されたパスワード</a:t>
            </a:r>
          </a:p>
          <a:p>
            <a:r>
              <a:rPr lang="ja-JP" altLang="en-US" sz="1600">
                <a:latin typeface="+mn-ea"/>
              </a:rPr>
              <a:t>  `created_at` datetime DEFAULT CURRENT_TIMESTAMP,-- 登録日時</a:t>
            </a:r>
          </a:p>
          <a:p>
            <a:r>
              <a:rPr lang="ja-JP" altLang="en-US" sz="1600">
                <a:latin typeface="+mn-ea"/>
              </a:rPr>
              <a:t>  PRIMARY KEY (`id`), -- idキーを重複しないようにPRIMARY　KEY</a:t>
            </a:r>
          </a:p>
          <a:p>
            <a:r>
              <a:rPr lang="ja-JP" altLang="en-US" sz="1600">
                <a:latin typeface="+mn-ea"/>
              </a:rPr>
              <a:t>  UNIQUE KEY `username` (`username`) -- 同じユーザー名が登録できないように</a:t>
            </a:r>
          </a:p>
          <a:p>
            <a:r>
              <a:rPr lang="ja-JP" altLang="en-US" sz="1600">
                <a:latin typeface="+mn-ea"/>
              </a:rPr>
              <a:t>) ENGINE=InnoDB DEFAULT CHARSET=utf8mb4;</a:t>
            </a: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r>
              <a:rPr lang="ja-JP" altLang="en-US" sz="1600">
                <a:latin typeface="+mn-ea"/>
              </a:rPr>
              <a:t>-- --------------------------------------------------------</a:t>
            </a:r>
          </a:p>
          <a:p>
            <a:r>
              <a:rPr lang="ja-JP" altLang="en-US" sz="1600">
                <a:latin typeface="+mn-ea"/>
              </a:rPr>
              <a:t>-- テーブル構造： profiles</a:t>
            </a:r>
          </a:p>
          <a:p>
            <a:r>
              <a:rPr lang="ja-JP" altLang="en-US" sz="1600">
                <a:latin typeface="+mn-ea"/>
              </a:rPr>
              <a:t>-- --------------------------------------------------------</a:t>
            </a:r>
          </a:p>
          <a:p>
            <a:r>
              <a:rPr lang="ja-JP" altLang="en-US" sz="1600">
                <a:latin typeface="+mn-ea"/>
              </a:rPr>
              <a:t>CREATE TABLE IF NOT EXISTS `profiles` (</a:t>
            </a:r>
          </a:p>
          <a:p>
            <a:r>
              <a:rPr lang="ja-JP" altLang="en-US" sz="1600">
                <a:latin typeface="+mn-ea"/>
              </a:rPr>
              <a:t>  `id` int(11) NOT NULL AUTO_INCREMENT,</a:t>
            </a:r>
          </a:p>
          <a:p>
            <a:r>
              <a:rPr lang="ja-JP" altLang="en-US" sz="1600">
                <a:latin typeface="+mn-ea"/>
              </a:rPr>
              <a:t>  `user_id` int(11) NOT NULL, -- どのユーザのプロフィールかを識別</a:t>
            </a:r>
          </a:p>
          <a:p>
            <a:r>
              <a:rPr lang="ja-JP" altLang="en-US" sz="1600">
                <a:latin typeface="+mn-ea"/>
              </a:rPr>
              <a:t>  `department` varchar(100) DEFAULT NULL,</a:t>
            </a:r>
          </a:p>
          <a:p>
            <a:r>
              <a:rPr lang="ja-JP" altLang="en-US" sz="1600">
                <a:latin typeface="+mn-ea"/>
              </a:rPr>
              <a:t>  `hobbies` varchar(255) DEFAULT NULL,</a:t>
            </a:r>
          </a:p>
          <a:p>
            <a:r>
              <a:rPr lang="ja-JP" altLang="en-US" sz="1600">
                <a:latin typeface="+mn-ea"/>
              </a:rPr>
              <a:t>  `comment` varchar(255) DEFAULT NULL,</a:t>
            </a:r>
          </a:p>
          <a:p>
            <a:r>
              <a:rPr lang="ja-JP" altLang="en-US" sz="1600">
                <a:latin typeface="+mn-ea"/>
              </a:rPr>
              <a:t>  `updated_at` datetime DEFAULT CURRENT_TIMESTAMP ON UPDATE CURRENT_TIMESTAMP,</a:t>
            </a:r>
          </a:p>
          <a:p>
            <a:r>
              <a:rPr lang="ja-JP" altLang="en-US" sz="1600">
                <a:latin typeface="+mn-ea"/>
              </a:rPr>
              <a:t>  PRIMARY KEY (`id`),</a:t>
            </a:r>
          </a:p>
          <a:p>
            <a:r>
              <a:rPr lang="ja-JP" altLang="en-US" sz="1600">
                <a:latin typeface="+mn-ea"/>
              </a:rPr>
              <a:t>  KEY `user_id` (`user_id`), -- 検索を高速化</a:t>
            </a:r>
          </a:p>
          <a:p>
            <a:r>
              <a:rPr lang="ja-JP" altLang="en-US" sz="1600">
                <a:latin typeface="+mn-ea"/>
              </a:rPr>
              <a:t>  CONSTRAINT `profiles_ibfk_1` </a:t>
            </a:r>
          </a:p>
          <a:p>
            <a:r>
              <a:rPr lang="ja-JP" altLang="en-US" sz="1600">
                <a:latin typeface="+mn-ea"/>
              </a:rPr>
              <a:t>    FOREIGN KEY (`user_id`) </a:t>
            </a:r>
          </a:p>
          <a:p>
            <a:r>
              <a:rPr lang="ja-JP" altLang="en-US" sz="1600">
                <a:latin typeface="+mn-ea"/>
              </a:rPr>
              <a:t>    REFERENCES `users` (`id`) </a:t>
            </a:r>
          </a:p>
          <a:p>
            <a:r>
              <a:rPr lang="ja-JP" altLang="en-US" sz="1600">
                <a:latin typeface="+mn-ea"/>
              </a:rPr>
              <a:t>    ON DELETE CASCADE -- 連携先のusersテーブルからユーザが削除された場合、ここのデータも自動的に削除</a:t>
            </a:r>
          </a:p>
          <a:p>
            <a:r>
              <a:rPr lang="ja-JP" altLang="en-US" sz="1600">
                <a:latin typeface="+mn-ea"/>
              </a:rPr>
              <a:t>) ENGINE=InnoDB DEFAULT CHARSET=utf8mb4;</a:t>
            </a:r>
          </a:p>
          <a:p>
            <a:endParaRPr lang="ja-JP" altLang="en-US"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endParaRPr lang="en-US" altLang="ja-JP" sz="1600">
              <a:latin typeface="+mn-ea"/>
            </a:endParaRPr>
          </a:p>
          <a:p>
            <a:r>
              <a:rPr lang="ja-JP" altLang="en-US" sz="1600">
                <a:latin typeface="+mn-ea"/>
              </a:rPr>
              <a:t>-- --------------------------------------------------------</a:t>
            </a:r>
          </a:p>
          <a:p>
            <a:r>
              <a:rPr lang="ja-JP" altLang="en-US" sz="1600">
                <a:latin typeface="+mn-ea"/>
              </a:rPr>
              <a:t>-- テーブル構造： posts</a:t>
            </a:r>
          </a:p>
          <a:p>
            <a:r>
              <a:rPr lang="ja-JP" altLang="en-US" sz="1600">
                <a:latin typeface="+mn-ea"/>
              </a:rPr>
              <a:t>-- --------------------------------------------------------</a:t>
            </a:r>
          </a:p>
          <a:p>
            <a:r>
              <a:rPr lang="ja-JP" altLang="en-US" sz="1600">
                <a:latin typeface="+mn-ea"/>
              </a:rPr>
              <a:t>CREATE TABLE IF NOT EXISTS `posts` (</a:t>
            </a:r>
          </a:p>
          <a:p>
            <a:r>
              <a:rPr lang="ja-JP" altLang="en-US" sz="1600">
                <a:latin typeface="+mn-ea"/>
              </a:rPr>
              <a:t>  `id` int(11) NOT NULL AUTO_INCREMENT,</a:t>
            </a:r>
          </a:p>
          <a:p>
            <a:r>
              <a:rPr lang="ja-JP" altLang="en-US" sz="1600">
                <a:latin typeface="+mn-ea"/>
              </a:rPr>
              <a:t>  `user_id` int(11) NOT NULL,</a:t>
            </a:r>
          </a:p>
          <a:p>
            <a:r>
              <a:rPr lang="ja-JP" altLang="en-US" sz="1600">
                <a:latin typeface="+mn-ea"/>
              </a:rPr>
              <a:t>  `parentpost_id` int(11) DEFAULT NULL, -- 返信先の親投稿のID。親投稿自体の場合NULL</a:t>
            </a:r>
          </a:p>
          <a:p>
            <a:r>
              <a:rPr lang="ja-JP" altLang="en-US" sz="1600">
                <a:latin typeface="+mn-ea"/>
              </a:rPr>
              <a:t>  `title` varchar(255) DEFAULT NULL,</a:t>
            </a:r>
          </a:p>
          <a:p>
            <a:r>
              <a:rPr lang="ja-JP" altLang="en-US" sz="1600">
                <a:latin typeface="+mn-ea"/>
              </a:rPr>
              <a:t>  `body` text NOT NULL,</a:t>
            </a:r>
          </a:p>
          <a:p>
            <a:r>
              <a:rPr lang="ja-JP" altLang="en-US" sz="1600">
                <a:latin typeface="+mn-ea"/>
              </a:rPr>
              <a:t>  `created_at` datetime DEFAULT CURRENT_TIMESTAMP,</a:t>
            </a:r>
          </a:p>
          <a:p>
            <a:r>
              <a:rPr lang="ja-JP" altLang="en-US" sz="1600">
                <a:latin typeface="+mn-ea"/>
              </a:rPr>
              <a:t>  `updated_at` datetime DEFAULT CURRENT_TIMESTAMP ON UPDATE CURRENT_TIMESTAMP,</a:t>
            </a:r>
          </a:p>
          <a:p>
            <a:r>
              <a:rPr lang="ja-JP" altLang="en-US" sz="1600">
                <a:latin typeface="+mn-ea"/>
              </a:rPr>
              <a:t>  PRIMARY KEY (`id`),</a:t>
            </a:r>
          </a:p>
          <a:p>
            <a:r>
              <a:rPr lang="ja-JP" altLang="en-US" sz="1600">
                <a:latin typeface="+mn-ea"/>
              </a:rPr>
              <a:t>  KEY `user_id` (`user_id`),</a:t>
            </a:r>
          </a:p>
          <a:p>
            <a:r>
              <a:rPr lang="ja-JP" altLang="en-US" sz="1600">
                <a:latin typeface="+mn-ea"/>
              </a:rPr>
              <a:t>  KEY `parentpost_id` (`parentpost_id`),</a:t>
            </a:r>
          </a:p>
          <a:p>
            <a:r>
              <a:rPr lang="ja-JP" altLang="en-US" sz="1600">
                <a:latin typeface="+mn-ea"/>
              </a:rPr>
              <a:t>  CONSTRAINT `posts_ibfk_1` </a:t>
            </a:r>
          </a:p>
          <a:p>
            <a:r>
              <a:rPr lang="ja-JP" altLang="en-US" sz="1600">
                <a:latin typeface="+mn-ea"/>
              </a:rPr>
              <a:t>    FOREIGN KEY (`user_id`) </a:t>
            </a:r>
          </a:p>
          <a:p>
            <a:r>
              <a:rPr lang="ja-JP" altLang="en-US" sz="1600">
                <a:latin typeface="+mn-ea"/>
              </a:rPr>
              <a:t>    REFERENCES `users` (`id`) </a:t>
            </a:r>
          </a:p>
          <a:p>
            <a:r>
              <a:rPr lang="ja-JP" altLang="en-US" sz="1600">
                <a:latin typeface="+mn-ea"/>
              </a:rPr>
              <a:t>    ON DELETE CASCADE, -- users idと連携。ユーザが削除でその人の投稿もすべて自動削除</a:t>
            </a:r>
          </a:p>
          <a:p>
            <a:r>
              <a:rPr lang="ja-JP" altLang="en-US" sz="1600">
                <a:latin typeface="+mn-ea"/>
              </a:rPr>
              <a:t>  CONSTRAINT `posts_ibfk_2` </a:t>
            </a:r>
          </a:p>
          <a:p>
            <a:r>
              <a:rPr lang="ja-JP" altLang="en-US" sz="1600">
                <a:latin typeface="+mn-ea"/>
              </a:rPr>
              <a:t>    FOREIGN KEY (`parentpost_id`) </a:t>
            </a:r>
          </a:p>
          <a:p>
            <a:r>
              <a:rPr lang="ja-JP" altLang="en-US" sz="1600">
                <a:latin typeface="+mn-ea"/>
              </a:rPr>
              <a:t>    REFERENCES `posts` (`id`) </a:t>
            </a:r>
          </a:p>
          <a:p>
            <a:r>
              <a:rPr lang="ja-JP" altLang="en-US" sz="1600">
                <a:latin typeface="+mn-ea"/>
              </a:rPr>
              <a:t>    ON DELETE CASCADE -- 親投稿が削除でそれに紐づく返信も自動削除</a:t>
            </a:r>
          </a:p>
          <a:p>
            <a:r>
              <a:rPr lang="ja-JP" altLang="en-US" sz="1600">
                <a:latin typeface="+mn-ea"/>
              </a:rPr>
              <a:t>) ENGINE=InnoDB DEFAULT CHARSET=utf8mb4;</a:t>
            </a:r>
          </a:p>
          <a:p>
            <a:endParaRPr lang="ja-JP" altLang="en-US" sz="1600">
              <a:latin typeface="+mn-ea"/>
            </a:endParaRPr>
          </a:p>
          <a:p>
            <a:endParaRPr lang="ja-JP" altLang="en-US" sz="1600">
              <a:latin typeface="+mn-ea"/>
            </a:endParaRPr>
          </a:p>
        </p:txBody>
      </p:sp>
    </p:spTree>
    <p:extLst>
      <p:ext uri="{BB962C8B-B14F-4D97-AF65-F5344CB8AC3E}">
        <p14:creationId xmlns:p14="http://schemas.microsoft.com/office/powerpoint/2010/main" val="3552800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446EB-9F1A-3E65-8055-C8B200087968}"/>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278FC8F3-3253-89D2-3D83-FE8A901DE6DF}"/>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7B8428AF-2BDF-8AF7-94A9-4B8DBE207E6A}"/>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9C1FECE4-8FF1-43EF-E552-044092F9B7EE}"/>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4EAC6456-4511-DB34-5DE4-705ACBA36E13}"/>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8C4D9D0D-8A32-6468-B8EB-0CA540B08E38}"/>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C3C6C104-9BA0-7533-3F87-BF2C2E05482E}"/>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05FD71BE-E1A9-1DDF-CE14-006475403922}"/>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5913BCBB-F48F-EC51-F95F-2EB22C90D662}"/>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B249E6EF-E73A-D469-3A9F-9915F16BD0AA}"/>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224D1A57-A0AD-F906-371D-E009C61B8D57}"/>
              </a:ext>
            </a:extLst>
          </p:cNvPr>
          <p:cNvSpPr txBox="1"/>
          <p:nvPr/>
        </p:nvSpPr>
        <p:spPr>
          <a:xfrm>
            <a:off x="1028699" y="1304957"/>
            <a:ext cx="6533244" cy="487313"/>
          </a:xfrm>
          <a:prstGeom prst="rect">
            <a:avLst/>
          </a:prstGeom>
        </p:spPr>
        <p:txBody>
          <a:bodyPr wrap="square" lIns="0" tIns="0" rIns="0" bIns="0" rtlCol="0" anchor="t">
            <a:spAutoFit/>
          </a:bodyPr>
          <a:lstStyle/>
          <a:p>
            <a:pPr algn="ctr">
              <a:lnSpc>
                <a:spcPts val="3842"/>
              </a:lnSpc>
              <a:spcBef>
                <a:spcPct val="0"/>
              </a:spcBef>
            </a:pPr>
            <a:r>
              <a:rPr lang="en-US" altLang="ja-JP"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Backlog</a:t>
            </a:r>
            <a:r>
              <a:rPr lang="ja-JP" altLang="en-US"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：課題設定、タスク管理</a:t>
            </a:r>
            <a:endParaRPr lang="en-US" altLang="ja-JP" sz="32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6" name="AutoShape 2">
            <a:extLst>
              <a:ext uri="{FF2B5EF4-FFF2-40B4-BE49-F238E27FC236}">
                <a16:creationId xmlns:a16="http://schemas.microsoft.com/office/drawing/2014/main" id="{79D880FC-23B2-7BF0-79BD-2AFF41ABDAAC}"/>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63" name="フッター プレースホルダー 62">
            <a:extLst>
              <a:ext uri="{FF2B5EF4-FFF2-40B4-BE49-F238E27FC236}">
                <a16:creationId xmlns:a16="http://schemas.microsoft.com/office/drawing/2014/main" id="{E1E6EC0F-262C-8BE0-4A8A-7B4A5FC1F43E}"/>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A95925E7-379D-6BA3-EBF9-F8596814B0F3}"/>
              </a:ext>
            </a:extLst>
          </p:cNvPr>
          <p:cNvSpPr>
            <a:spLocks noGrp="1"/>
          </p:cNvSpPr>
          <p:nvPr>
            <p:ph type="sldNum" sz="quarter" idx="12"/>
          </p:nvPr>
        </p:nvSpPr>
        <p:spPr/>
        <p:txBody>
          <a:bodyPr/>
          <a:lstStyle/>
          <a:p>
            <a:fld id="{B6F15528-21DE-4FAA-801E-634DDDAF4B2B}" type="slidenum">
              <a:rPr lang="en-US" smtClean="0">
                <a:latin typeface="+mj-lt"/>
              </a:rPr>
              <a:pPr/>
              <a:t>39</a:t>
            </a:fld>
            <a:endParaRPr lang="en-US">
              <a:latin typeface="+mj-lt"/>
            </a:endParaRPr>
          </a:p>
        </p:txBody>
      </p:sp>
      <p:sp>
        <p:nvSpPr>
          <p:cNvPr id="65" name="日付プレースホルダー 64">
            <a:extLst>
              <a:ext uri="{FF2B5EF4-FFF2-40B4-BE49-F238E27FC236}">
                <a16:creationId xmlns:a16="http://schemas.microsoft.com/office/drawing/2014/main" id="{589A2A35-4786-DFA4-2C37-5544C76DDA25}"/>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pic>
        <p:nvPicPr>
          <p:cNvPr id="4" name="図 3">
            <a:extLst>
              <a:ext uri="{FF2B5EF4-FFF2-40B4-BE49-F238E27FC236}">
                <a16:creationId xmlns:a16="http://schemas.microsoft.com/office/drawing/2014/main" id="{C0655846-E8F2-C86C-DC29-686C361D80C2}"/>
              </a:ext>
            </a:extLst>
          </p:cNvPr>
          <p:cNvPicPr>
            <a:picLocks noChangeAspect="1"/>
          </p:cNvPicPr>
          <p:nvPr/>
        </p:nvPicPr>
        <p:blipFill>
          <a:blip r:embed="rId3"/>
          <a:stretch>
            <a:fillRect/>
          </a:stretch>
        </p:blipFill>
        <p:spPr>
          <a:xfrm>
            <a:off x="877329" y="2114496"/>
            <a:ext cx="9716856" cy="7030431"/>
          </a:xfrm>
          <a:prstGeom prst="rect">
            <a:avLst/>
          </a:prstGeom>
        </p:spPr>
      </p:pic>
      <p:pic>
        <p:nvPicPr>
          <p:cNvPr id="6" name="図 5">
            <a:extLst>
              <a:ext uri="{FF2B5EF4-FFF2-40B4-BE49-F238E27FC236}">
                <a16:creationId xmlns:a16="http://schemas.microsoft.com/office/drawing/2014/main" id="{A0F67239-C14F-E589-B1DC-9F944341DD25}"/>
              </a:ext>
            </a:extLst>
          </p:cNvPr>
          <p:cNvPicPr>
            <a:picLocks noChangeAspect="1"/>
          </p:cNvPicPr>
          <p:nvPr/>
        </p:nvPicPr>
        <p:blipFill>
          <a:blip r:embed="rId4"/>
          <a:stretch>
            <a:fillRect/>
          </a:stretch>
        </p:blipFill>
        <p:spPr>
          <a:xfrm>
            <a:off x="10798835" y="3027496"/>
            <a:ext cx="6460465" cy="6117431"/>
          </a:xfrm>
          <a:prstGeom prst="rect">
            <a:avLst/>
          </a:prstGeom>
        </p:spPr>
      </p:pic>
      <p:sp>
        <p:nvSpPr>
          <p:cNvPr id="7" name="Freeform 24">
            <a:extLst>
              <a:ext uri="{FF2B5EF4-FFF2-40B4-BE49-F238E27FC236}">
                <a16:creationId xmlns:a16="http://schemas.microsoft.com/office/drawing/2014/main" id="{AAF7A374-C70F-5D4F-84A8-B901BB134848}"/>
              </a:ext>
            </a:extLst>
          </p:cNvPr>
          <p:cNvSpPr/>
          <p:nvPr/>
        </p:nvSpPr>
        <p:spPr>
          <a:xfrm>
            <a:off x="11824563" y="2195706"/>
            <a:ext cx="4409008" cy="561005"/>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8" name="TextBox 26">
            <a:extLst>
              <a:ext uri="{FF2B5EF4-FFF2-40B4-BE49-F238E27FC236}">
                <a16:creationId xmlns:a16="http://schemas.microsoft.com/office/drawing/2014/main" id="{856F0326-C0CC-0D4D-2135-9627AF8F36F5}"/>
              </a:ext>
            </a:extLst>
          </p:cNvPr>
          <p:cNvSpPr txBox="1"/>
          <p:nvPr/>
        </p:nvSpPr>
        <p:spPr>
          <a:xfrm>
            <a:off x="11844948" y="2250602"/>
            <a:ext cx="4388624" cy="451214"/>
          </a:xfrm>
          <a:prstGeom prst="rect">
            <a:avLst/>
          </a:prstGeom>
        </p:spPr>
        <p:txBody>
          <a:bodyPr wrap="square" lIns="0" tIns="0" rIns="0" bIns="0" rtlCol="0" anchor="t">
            <a:spAutoFit/>
          </a:bodyPr>
          <a:lstStyle/>
          <a:p>
            <a:pPr algn="ctr">
              <a:lnSpc>
                <a:spcPts val="3842"/>
              </a:lnSpc>
              <a:spcBef>
                <a:spcPct val="0"/>
              </a:spcBef>
            </a:pPr>
            <a:r>
              <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Git</a:t>
            </a: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のコミット履歴</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80509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D0516-5E62-4F00-B474-BE6E2D27F992}"/>
            </a:ext>
          </a:extLst>
        </p:cNvPr>
        <p:cNvGrpSpPr/>
        <p:nvPr/>
      </p:nvGrpSpPr>
      <p:grpSpPr>
        <a:xfrm>
          <a:off x="0" y="0"/>
          <a:ext cx="0" cy="0"/>
          <a:chOff x="0" y="0"/>
          <a:chExt cx="0" cy="0"/>
        </a:xfrm>
      </p:grpSpPr>
      <p:sp>
        <p:nvSpPr>
          <p:cNvPr id="20" name="Freeform 24">
            <a:extLst>
              <a:ext uri="{FF2B5EF4-FFF2-40B4-BE49-F238E27FC236}">
                <a16:creationId xmlns:a16="http://schemas.microsoft.com/office/drawing/2014/main" id="{BB7D834A-56B0-3DAA-F9CD-DC46EB3F310B}"/>
              </a:ext>
            </a:extLst>
          </p:cNvPr>
          <p:cNvSpPr/>
          <p:nvPr/>
        </p:nvSpPr>
        <p:spPr>
          <a:xfrm>
            <a:off x="2089221" y="2459760"/>
            <a:ext cx="2873301" cy="561005"/>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2" name="AutoShape 2">
            <a:extLst>
              <a:ext uri="{FF2B5EF4-FFF2-40B4-BE49-F238E27FC236}">
                <a16:creationId xmlns:a16="http://schemas.microsoft.com/office/drawing/2014/main" id="{0A07F44B-92E9-6D1F-DAC7-895631F628B8}"/>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4F7C6E7A-6C3E-5E22-FD99-B3F27EB8180C}"/>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931075CA-F91D-090C-EE79-D09CE31492AC}"/>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9935DFBE-060F-D2A7-E6C7-3BA9D6C36140}"/>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F6920062-8859-6D40-0E6E-03192DE58F08}"/>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066DD96A-65EC-6BB6-8AB8-B86AC3252171}"/>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3A086EC2-C9E0-C9BA-2B0E-8C2BA9E17C08}"/>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5B27AB6E-0FF0-F21F-348C-3DE011A779B6}"/>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1EE6B214-5249-3D44-151A-7AD05A295E37}"/>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C1411ACF-0867-CBE1-99FE-42617F781FD9}"/>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8C01A852-1E3F-F515-9B62-F40B69363EEE}"/>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935E6306-259D-0C21-7351-AEA147FA5ACA}"/>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B5A120D5-30C2-6763-C343-0D829857A7A3}"/>
              </a:ext>
            </a:extLst>
          </p:cNvPr>
          <p:cNvSpPr txBox="1"/>
          <p:nvPr/>
        </p:nvSpPr>
        <p:spPr>
          <a:xfrm>
            <a:off x="3096086" y="1174265"/>
            <a:ext cx="8115300" cy="940963"/>
          </a:xfrm>
          <a:prstGeom prst="rect">
            <a:avLst/>
          </a:prstGeom>
        </p:spPr>
        <p:txBody>
          <a:bodyPr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開発概要</a:t>
            </a:r>
            <a:r>
              <a:rPr lang="en-US" altLang="ja-JP"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a:t>
            </a: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何を開発したか</a:t>
            </a:r>
            <a:r>
              <a:rPr lang="en-US" altLang="ja-JP"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0A8F346D-A241-DB48-5F7A-9361CF6FDAE8}"/>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02</a:t>
            </a:r>
          </a:p>
        </p:txBody>
      </p:sp>
      <p:sp>
        <p:nvSpPr>
          <p:cNvPr id="39" name="フッター プレースホルダー 38">
            <a:extLst>
              <a:ext uri="{FF2B5EF4-FFF2-40B4-BE49-F238E27FC236}">
                <a16:creationId xmlns:a16="http://schemas.microsoft.com/office/drawing/2014/main" id="{7FAEE7A8-270A-4C86-B1D8-48C8B49E98B9}"/>
              </a:ext>
            </a:extLst>
          </p:cNvPr>
          <p:cNvSpPr>
            <a:spLocks noGrp="1"/>
          </p:cNvSpPr>
          <p:nvPr>
            <p:ph type="ftr" sz="quarter" idx="11"/>
          </p:nvPr>
        </p:nvSpPr>
        <p:spPr>
          <a:xfrm>
            <a:off x="4962525" y="9334502"/>
            <a:ext cx="8362950" cy="677862"/>
          </a:xfrm>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4BDB938A-A638-AC20-DF67-AFCCA5DE4D06}"/>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843FE136-C39C-F336-AC90-70901BE43ADD}"/>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ABE1C8C6-884D-7957-5D91-D780C971AF88}"/>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CB3B32B0-C664-A1DC-EE34-B37B60FF851C}"/>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5740A871-8AC8-2DBE-91C7-7B2DCFB54057}"/>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E96BD237-E9C2-CC8F-DABC-8026DAF71B84}"/>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159BC35E-B86E-187A-A58F-63A6DE025CB4}"/>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E8E73EEE-A1E8-BA2F-8EC8-12A1674C6B37}"/>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48779656-B7D1-E2D4-CB6C-25E99684FD48}"/>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endParaRPr lang="ja-JP" altLang="en-US">
              <a:solidFill>
                <a:schemeClr val="bg1"/>
              </a:solidFill>
              <a:latin typeface="Noto Sans JP Bold" panose="020B0200000000000000" pitchFamily="50" charset="-128"/>
              <a:ea typeface="Noto Sans JP Bold" panose="020B0200000000000000" pitchFamily="50" charset="-128"/>
            </a:endParaRPr>
          </a:p>
        </p:txBody>
      </p:sp>
      <p:sp>
        <p:nvSpPr>
          <p:cNvPr id="43" name="日付プレースホルダー 42">
            <a:extLst>
              <a:ext uri="{FF2B5EF4-FFF2-40B4-BE49-F238E27FC236}">
                <a16:creationId xmlns:a16="http://schemas.microsoft.com/office/drawing/2014/main" id="{14F1DBAD-18FD-B1BE-2CD6-8CB03636E5E0}"/>
              </a:ext>
            </a:extLst>
          </p:cNvPr>
          <p:cNvSpPr>
            <a:spLocks noGrp="1"/>
          </p:cNvSpPr>
          <p:nvPr>
            <p:ph type="dt" sz="half" idx="10"/>
          </p:nvPr>
        </p:nvSpPr>
        <p:spPr/>
        <p:txBody>
          <a:bodyPr/>
          <a:lstStyle/>
          <a:p>
            <a:fld id="{E28C9029-B56B-4BF6-A07A-CB616CB4D915}" type="datetime1">
              <a:rPr lang="ja-JP" altLang="en-US" smtClean="0"/>
              <a:t>2025/11/11</a:t>
            </a:fld>
            <a:endParaRPr lang="en-US"/>
          </a:p>
        </p:txBody>
      </p:sp>
      <p:sp>
        <p:nvSpPr>
          <p:cNvPr id="44" name="スライド番号プレースホルダー 43">
            <a:extLst>
              <a:ext uri="{FF2B5EF4-FFF2-40B4-BE49-F238E27FC236}">
                <a16:creationId xmlns:a16="http://schemas.microsoft.com/office/drawing/2014/main" id="{4D6C23B2-55BD-C5D9-7F83-E63620A86C32}"/>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38" name="TextBox 26">
            <a:extLst>
              <a:ext uri="{FF2B5EF4-FFF2-40B4-BE49-F238E27FC236}">
                <a16:creationId xmlns:a16="http://schemas.microsoft.com/office/drawing/2014/main" id="{2117CD7B-8DB6-1E08-F16C-7979521AEFE3}"/>
              </a:ext>
            </a:extLst>
          </p:cNvPr>
          <p:cNvSpPr txBox="1"/>
          <p:nvPr/>
        </p:nvSpPr>
        <p:spPr>
          <a:xfrm>
            <a:off x="1900986" y="2514655"/>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開発したもの</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41" name="図 40" descr="グラフィカル ユーザー インターフェイス&#10;&#10;AI 生成コンテンツは誤りを含む可能性があります。">
            <a:extLst>
              <a:ext uri="{FF2B5EF4-FFF2-40B4-BE49-F238E27FC236}">
                <a16:creationId xmlns:a16="http://schemas.microsoft.com/office/drawing/2014/main" id="{E9B44C84-50F9-7134-E136-8422099BA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399" y="3172587"/>
            <a:ext cx="8725251" cy="5872498"/>
          </a:xfrm>
          <a:prstGeom prst="rect">
            <a:avLst/>
          </a:prstGeom>
        </p:spPr>
      </p:pic>
      <p:sp>
        <p:nvSpPr>
          <p:cNvPr id="42" name="TextBox 22">
            <a:extLst>
              <a:ext uri="{FF2B5EF4-FFF2-40B4-BE49-F238E27FC236}">
                <a16:creationId xmlns:a16="http://schemas.microsoft.com/office/drawing/2014/main" id="{8A1C0E55-E06E-80FD-6819-5C80565986FF}"/>
              </a:ext>
            </a:extLst>
          </p:cNvPr>
          <p:cNvSpPr txBox="1"/>
          <p:nvPr/>
        </p:nvSpPr>
        <p:spPr>
          <a:xfrm>
            <a:off x="5150756" y="2406063"/>
            <a:ext cx="9059511" cy="620747"/>
          </a:xfrm>
          <a:prstGeom prst="rect">
            <a:avLst/>
          </a:prstGeom>
        </p:spPr>
        <p:txBody>
          <a:bodyPr wrap="square" lIns="0" tIns="0" rIns="0" bIns="0" rtlCol="0" anchor="t">
            <a:spAutoFit/>
          </a:bodyPr>
          <a:lstStyle/>
          <a:p>
            <a:pPr algn="l">
              <a:lnSpc>
                <a:spcPts val="5489"/>
              </a:lnSpc>
              <a:spcBef>
                <a:spcPct val="0"/>
              </a:spcBef>
            </a:pPr>
            <a:r>
              <a:rPr lang="ja-JP" altLang="en-US" sz="2999" b="1" u="sng"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社内コミュニケーションスレッドアプリ</a:t>
            </a:r>
            <a:endParaRPr lang="en-US" sz="2999" b="1" u="sng"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45" name="Freeform 24">
            <a:extLst>
              <a:ext uri="{FF2B5EF4-FFF2-40B4-BE49-F238E27FC236}">
                <a16:creationId xmlns:a16="http://schemas.microsoft.com/office/drawing/2014/main" id="{F65A0E1F-836D-5CE3-F05F-41E9B435DBD7}"/>
              </a:ext>
            </a:extLst>
          </p:cNvPr>
          <p:cNvSpPr/>
          <p:nvPr/>
        </p:nvSpPr>
        <p:spPr>
          <a:xfrm>
            <a:off x="11354074" y="6247767"/>
            <a:ext cx="5467527" cy="58324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6" name="TextBox 26">
            <a:extLst>
              <a:ext uri="{FF2B5EF4-FFF2-40B4-BE49-F238E27FC236}">
                <a16:creationId xmlns:a16="http://schemas.microsoft.com/office/drawing/2014/main" id="{5DFC8427-9677-7851-9BDC-9890420C5903}"/>
              </a:ext>
            </a:extLst>
          </p:cNvPr>
          <p:cNvSpPr txBox="1"/>
          <p:nvPr/>
        </p:nvSpPr>
        <p:spPr>
          <a:xfrm>
            <a:off x="11843430" y="6293834"/>
            <a:ext cx="4598485" cy="438903"/>
          </a:xfrm>
          <a:prstGeom prst="rect">
            <a:avLst/>
          </a:prstGeom>
        </p:spPr>
        <p:txBody>
          <a:bodyPr wrap="square" lIns="0" tIns="0" rIns="0" bIns="0" rtlCol="0" anchor="t">
            <a:spAutoFit/>
          </a:bodyPr>
          <a:lstStyle/>
          <a:p>
            <a:pPr algn="ctr">
              <a:lnSpc>
                <a:spcPts val="3842"/>
              </a:lnSpc>
              <a:spcBef>
                <a:spcPct val="0"/>
              </a:spcBef>
            </a:pPr>
            <a:r>
              <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Slack</a:t>
            </a: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や</a:t>
            </a:r>
            <a:r>
              <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Teams</a:t>
            </a: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を参考</a:t>
            </a:r>
            <a:endPar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50" name="TextBox 26">
            <a:extLst>
              <a:ext uri="{FF2B5EF4-FFF2-40B4-BE49-F238E27FC236}">
                <a16:creationId xmlns:a16="http://schemas.microsoft.com/office/drawing/2014/main" id="{616AC351-CAE7-87A4-E36A-DAD9F4E1AFE3}"/>
              </a:ext>
            </a:extLst>
          </p:cNvPr>
          <p:cNvSpPr txBox="1"/>
          <p:nvPr/>
        </p:nvSpPr>
        <p:spPr>
          <a:xfrm>
            <a:off x="11932353" y="4363793"/>
            <a:ext cx="3883071" cy="426720"/>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業務利用に取り入れられている</a:t>
            </a:r>
            <a:endPar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51" name="Freeform 24">
            <a:extLst>
              <a:ext uri="{FF2B5EF4-FFF2-40B4-BE49-F238E27FC236}">
                <a16:creationId xmlns:a16="http://schemas.microsoft.com/office/drawing/2014/main" id="{9CB561BE-21E3-184B-62AD-10F7683A7F0B}"/>
              </a:ext>
            </a:extLst>
          </p:cNvPr>
          <p:cNvSpPr/>
          <p:nvPr/>
        </p:nvSpPr>
        <p:spPr>
          <a:xfrm>
            <a:off x="11353248" y="4851878"/>
            <a:ext cx="5468353" cy="58324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52" name="TextBox 26">
            <a:extLst>
              <a:ext uri="{FF2B5EF4-FFF2-40B4-BE49-F238E27FC236}">
                <a16:creationId xmlns:a16="http://schemas.microsoft.com/office/drawing/2014/main" id="{D4F7AB39-3D79-82B1-964C-3F03F2496CFD}"/>
              </a:ext>
            </a:extLst>
          </p:cNvPr>
          <p:cNvSpPr txBox="1"/>
          <p:nvPr/>
        </p:nvSpPr>
        <p:spPr>
          <a:xfrm>
            <a:off x="11749504" y="4875495"/>
            <a:ext cx="4786339" cy="426720"/>
          </a:xfrm>
          <a:prstGeom prst="rect">
            <a:avLst/>
          </a:prstGeom>
        </p:spPr>
        <p:txBody>
          <a:bodyPr wrap="square" lIns="0" tIns="0" rIns="0" bIns="0" rtlCol="0" anchor="t">
            <a:spAutoFit/>
          </a:bodyPr>
          <a:lstStyle/>
          <a:p>
            <a:pPr algn="ctr">
              <a:lnSpc>
                <a:spcPts val="3842"/>
              </a:lnSpc>
              <a:spcBef>
                <a:spcPct val="0"/>
              </a:spcBef>
            </a:pPr>
            <a:r>
              <a:rPr lang="ja-JP" altLang="en-US"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データ構造と表示構造の理解につながる</a:t>
            </a:r>
            <a:endParaRPr lang="en-US" altLang="ja-JP" sz="20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4221067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48554-E4C2-C1CA-2613-178F107A14BF}"/>
            </a:ext>
          </a:extLst>
        </p:cNvPr>
        <p:cNvGrpSpPr/>
        <p:nvPr/>
      </p:nvGrpSpPr>
      <p:grpSpPr>
        <a:xfrm>
          <a:off x="0" y="0"/>
          <a:ext cx="0" cy="0"/>
          <a:chOff x="0" y="0"/>
          <a:chExt cx="0" cy="0"/>
        </a:xfrm>
      </p:grpSpPr>
      <p:sp>
        <p:nvSpPr>
          <p:cNvPr id="12" name="Freeform 29">
            <a:extLst>
              <a:ext uri="{FF2B5EF4-FFF2-40B4-BE49-F238E27FC236}">
                <a16:creationId xmlns:a16="http://schemas.microsoft.com/office/drawing/2014/main" id="{D8FCD85C-554D-A9F7-E82F-F389E75A5D31}"/>
              </a:ext>
            </a:extLst>
          </p:cNvPr>
          <p:cNvSpPr/>
          <p:nvPr/>
        </p:nvSpPr>
        <p:spPr>
          <a:xfrm>
            <a:off x="1282580" y="2064106"/>
            <a:ext cx="6444394" cy="717883"/>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6" name="Freeform 19">
            <a:extLst>
              <a:ext uri="{FF2B5EF4-FFF2-40B4-BE49-F238E27FC236}">
                <a16:creationId xmlns:a16="http://schemas.microsoft.com/office/drawing/2014/main" id="{5247E3DD-801D-7B29-6FC2-DC92E9703ADC}"/>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91A23064-64E7-E3F3-963F-304843D15C97}"/>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F105F3E8-036E-B01A-3C01-C627925ABFDA}"/>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8A9C05C6-F066-FFF2-D17C-98B909E44FA2}"/>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FE00771C-D028-B700-983F-88C3B00B0487}"/>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97866CAD-7BF6-9C48-CE87-28154E97A272}"/>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4B0B3F31-90FF-E353-E921-C3C450D4E535}"/>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A3AFBD21-60E2-A6FB-061B-166667C668A3}"/>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9AA1DC53-ACA9-F32C-14D1-C37E5D8E2D2D}"/>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EE8E7661-B107-A941-8990-F016438B3C87}"/>
              </a:ext>
            </a:extLst>
          </p:cNvPr>
          <p:cNvSpPr txBox="1"/>
          <p:nvPr/>
        </p:nvSpPr>
        <p:spPr>
          <a:xfrm>
            <a:off x="1116433" y="1219352"/>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スレッド機能</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E40757BA-93E3-14BA-42B2-F90A77FBD83E}"/>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63" name="フッター プレースホルダー 62">
            <a:extLst>
              <a:ext uri="{FF2B5EF4-FFF2-40B4-BE49-F238E27FC236}">
                <a16:creationId xmlns:a16="http://schemas.microsoft.com/office/drawing/2014/main" id="{4DBCBB50-AA9B-9A95-278C-4DD876E36585}"/>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323CB209-2940-04CF-CEDC-23E1C3BF8550}"/>
              </a:ext>
            </a:extLst>
          </p:cNvPr>
          <p:cNvSpPr>
            <a:spLocks noGrp="1"/>
          </p:cNvSpPr>
          <p:nvPr>
            <p:ph type="sldNum" sz="quarter" idx="12"/>
          </p:nvPr>
        </p:nvSpPr>
        <p:spPr/>
        <p:txBody>
          <a:bodyPr/>
          <a:lstStyle/>
          <a:p>
            <a:fld id="{B6F15528-21DE-4FAA-801E-634DDDAF4B2B}" type="slidenum">
              <a:rPr lang="en-US" smtClean="0">
                <a:latin typeface="+mj-lt"/>
              </a:rPr>
              <a:pPr/>
              <a:t>40</a:t>
            </a:fld>
            <a:endParaRPr lang="en-US">
              <a:latin typeface="+mj-lt"/>
            </a:endParaRPr>
          </a:p>
        </p:txBody>
      </p:sp>
      <p:sp>
        <p:nvSpPr>
          <p:cNvPr id="65" name="日付プレースホルダー 64">
            <a:extLst>
              <a:ext uri="{FF2B5EF4-FFF2-40B4-BE49-F238E27FC236}">
                <a16:creationId xmlns:a16="http://schemas.microsoft.com/office/drawing/2014/main" id="{748A8FD5-9D2C-0EC7-B040-7BF193D37780}"/>
              </a:ext>
            </a:extLst>
          </p:cNvPr>
          <p:cNvSpPr>
            <a:spLocks noGrp="1"/>
          </p:cNvSpPr>
          <p:nvPr>
            <p:ph type="dt" sz="half" idx="10"/>
          </p:nvPr>
        </p:nvSpPr>
        <p:spPr/>
        <p:txBody>
          <a:bodyPr/>
          <a:lstStyle/>
          <a:p>
            <a:fld id="{8E37B08A-BBB5-4F78-A0A5-DA5BE79035B2}"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AD544F30-233F-7C84-3993-EFA52E85AA1A}"/>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4AA75335-AD94-8F56-238E-E989D56210A3}"/>
              </a:ext>
            </a:extLst>
          </p:cNvPr>
          <p:cNvSpPr txBox="1"/>
          <p:nvPr/>
        </p:nvSpPr>
        <p:spPr>
          <a:xfrm>
            <a:off x="1116433" y="2175643"/>
            <a:ext cx="7195101" cy="451214"/>
          </a:xfrm>
          <a:prstGeom prst="rect">
            <a:avLst/>
          </a:prstGeom>
        </p:spPr>
        <p:txBody>
          <a:bodyPr wrap="square"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アプリ（スレッド一覧画面）</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3" name="図 2">
            <a:extLst>
              <a:ext uri="{FF2B5EF4-FFF2-40B4-BE49-F238E27FC236}">
                <a16:creationId xmlns:a16="http://schemas.microsoft.com/office/drawing/2014/main" id="{DF76E706-756A-ABFD-5150-1F5CF45D8C79}"/>
              </a:ext>
            </a:extLst>
          </p:cNvPr>
          <p:cNvPicPr>
            <a:picLocks noChangeAspect="1"/>
          </p:cNvPicPr>
          <p:nvPr/>
        </p:nvPicPr>
        <p:blipFill>
          <a:blip r:embed="rId2"/>
          <a:stretch>
            <a:fillRect/>
          </a:stretch>
        </p:blipFill>
        <p:spPr>
          <a:xfrm>
            <a:off x="1782058" y="3852005"/>
            <a:ext cx="8282363" cy="4105921"/>
          </a:xfrm>
          <a:prstGeom prst="rect">
            <a:avLst/>
          </a:prstGeom>
        </p:spPr>
      </p:pic>
      <p:pic>
        <p:nvPicPr>
          <p:cNvPr id="5" name="図 4">
            <a:extLst>
              <a:ext uri="{FF2B5EF4-FFF2-40B4-BE49-F238E27FC236}">
                <a16:creationId xmlns:a16="http://schemas.microsoft.com/office/drawing/2014/main" id="{9A12D302-F5EE-7B9D-8E29-1DB0E6B19835}"/>
              </a:ext>
            </a:extLst>
          </p:cNvPr>
          <p:cNvPicPr>
            <a:picLocks noChangeAspect="1"/>
          </p:cNvPicPr>
          <p:nvPr/>
        </p:nvPicPr>
        <p:blipFill>
          <a:blip r:embed="rId3"/>
          <a:srcRect l="1905" t="28459" r="3743" b="3601"/>
          <a:stretch>
            <a:fillRect/>
          </a:stretch>
        </p:blipFill>
        <p:spPr>
          <a:xfrm>
            <a:off x="11627880" y="2630495"/>
            <a:ext cx="4279033" cy="2660409"/>
          </a:xfrm>
          <a:prstGeom prst="rect">
            <a:avLst/>
          </a:prstGeom>
        </p:spPr>
      </p:pic>
      <p:pic>
        <p:nvPicPr>
          <p:cNvPr id="7" name="図 6">
            <a:extLst>
              <a:ext uri="{FF2B5EF4-FFF2-40B4-BE49-F238E27FC236}">
                <a16:creationId xmlns:a16="http://schemas.microsoft.com/office/drawing/2014/main" id="{F6293AB2-6ED5-5740-9945-4EAF9054F455}"/>
              </a:ext>
            </a:extLst>
          </p:cNvPr>
          <p:cNvPicPr>
            <a:picLocks noChangeAspect="1"/>
          </p:cNvPicPr>
          <p:nvPr/>
        </p:nvPicPr>
        <p:blipFill>
          <a:blip r:embed="rId4"/>
          <a:srcRect l="240" t="21059" r="1342"/>
          <a:stretch>
            <a:fillRect/>
          </a:stretch>
        </p:blipFill>
        <p:spPr>
          <a:xfrm>
            <a:off x="11963721" y="6162388"/>
            <a:ext cx="3607349" cy="3079988"/>
          </a:xfrm>
          <a:prstGeom prst="rect">
            <a:avLst/>
          </a:prstGeom>
        </p:spPr>
      </p:pic>
      <p:sp>
        <p:nvSpPr>
          <p:cNvPr id="8" name="Freeform 29">
            <a:extLst>
              <a:ext uri="{FF2B5EF4-FFF2-40B4-BE49-F238E27FC236}">
                <a16:creationId xmlns:a16="http://schemas.microsoft.com/office/drawing/2014/main" id="{F3F72126-DA49-681F-7BDD-2B18897FDFCE}"/>
              </a:ext>
            </a:extLst>
          </p:cNvPr>
          <p:cNvSpPr/>
          <p:nvPr/>
        </p:nvSpPr>
        <p:spPr>
          <a:xfrm>
            <a:off x="3642513" y="3088083"/>
            <a:ext cx="4571093" cy="527729"/>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0" name="TextBox 26">
            <a:extLst>
              <a:ext uri="{FF2B5EF4-FFF2-40B4-BE49-F238E27FC236}">
                <a16:creationId xmlns:a16="http://schemas.microsoft.com/office/drawing/2014/main" id="{5227C910-DF3E-96E3-DBC4-BFC3066A419F}"/>
              </a:ext>
            </a:extLst>
          </p:cNvPr>
          <p:cNvSpPr txBox="1"/>
          <p:nvPr/>
        </p:nvSpPr>
        <p:spPr>
          <a:xfrm>
            <a:off x="3376269" y="3137372"/>
            <a:ext cx="5103579" cy="451214"/>
          </a:xfrm>
          <a:prstGeom prst="rect">
            <a:avLst/>
          </a:prstGeom>
        </p:spPr>
        <p:txBody>
          <a:bodyPr wrap="square"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通常画面</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3" name="Freeform 29">
            <a:extLst>
              <a:ext uri="{FF2B5EF4-FFF2-40B4-BE49-F238E27FC236}">
                <a16:creationId xmlns:a16="http://schemas.microsoft.com/office/drawing/2014/main" id="{56B0AE3F-CE93-B555-605B-F1E1FAC722AE}"/>
              </a:ext>
            </a:extLst>
          </p:cNvPr>
          <p:cNvSpPr/>
          <p:nvPr/>
        </p:nvSpPr>
        <p:spPr>
          <a:xfrm>
            <a:off x="11976760" y="2050272"/>
            <a:ext cx="3506744" cy="436850"/>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29" name="TextBox 26">
            <a:extLst>
              <a:ext uri="{FF2B5EF4-FFF2-40B4-BE49-F238E27FC236}">
                <a16:creationId xmlns:a16="http://schemas.microsoft.com/office/drawing/2014/main" id="{A53B1459-5A07-7A66-1775-66AC17F43A4D}"/>
              </a:ext>
            </a:extLst>
          </p:cNvPr>
          <p:cNvSpPr txBox="1"/>
          <p:nvPr/>
        </p:nvSpPr>
        <p:spPr>
          <a:xfrm>
            <a:off x="12178250" y="1980419"/>
            <a:ext cx="3064441" cy="414472"/>
          </a:xfrm>
          <a:prstGeom prst="rect">
            <a:avLst/>
          </a:prstGeom>
        </p:spPr>
        <p:txBody>
          <a:bodyPr wrap="square" lIns="0" tIns="0" rIns="0" bIns="0" rtlCol="0" anchor="t">
            <a:spAutoFit/>
          </a:bodyPr>
          <a:lstStyle/>
          <a:p>
            <a:pPr algn="ctr">
              <a:lnSpc>
                <a:spcPts val="3842"/>
              </a:lnSpc>
              <a:spcBef>
                <a:spcPct val="0"/>
              </a:spcBef>
            </a:pPr>
            <a:r>
              <a:rPr lang="ja-JP" altLang="en-US"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返信表示（</a:t>
            </a:r>
            <a:r>
              <a:rPr lang="en-US" altLang="ja-JP"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a:t>
            </a:r>
            <a:r>
              <a:rPr lang="ja-JP" altLang="en-US"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回押下時）</a:t>
            </a:r>
            <a:endParaRPr lang="en-US" altLang="ja-JP"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0" name="Freeform 29">
            <a:extLst>
              <a:ext uri="{FF2B5EF4-FFF2-40B4-BE49-F238E27FC236}">
                <a16:creationId xmlns:a16="http://schemas.microsoft.com/office/drawing/2014/main" id="{5E7890F4-E256-0726-47D8-2D3A8E0919A5}"/>
              </a:ext>
            </a:extLst>
          </p:cNvPr>
          <p:cNvSpPr/>
          <p:nvPr/>
        </p:nvSpPr>
        <p:spPr>
          <a:xfrm>
            <a:off x="12014024" y="5542446"/>
            <a:ext cx="3506744" cy="436850"/>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31" name="TextBox 26">
            <a:extLst>
              <a:ext uri="{FF2B5EF4-FFF2-40B4-BE49-F238E27FC236}">
                <a16:creationId xmlns:a16="http://schemas.microsoft.com/office/drawing/2014/main" id="{98AD0098-C7E3-D35D-8F50-FC569922439E}"/>
              </a:ext>
            </a:extLst>
          </p:cNvPr>
          <p:cNvSpPr txBox="1"/>
          <p:nvPr/>
        </p:nvSpPr>
        <p:spPr>
          <a:xfrm>
            <a:off x="12197911" y="5472700"/>
            <a:ext cx="3064441" cy="414472"/>
          </a:xfrm>
          <a:prstGeom prst="rect">
            <a:avLst/>
          </a:prstGeom>
        </p:spPr>
        <p:txBody>
          <a:bodyPr wrap="square" lIns="0" tIns="0" rIns="0" bIns="0" rtlCol="0" anchor="t">
            <a:spAutoFit/>
          </a:bodyPr>
          <a:lstStyle/>
          <a:p>
            <a:pPr algn="ctr">
              <a:lnSpc>
                <a:spcPts val="3842"/>
              </a:lnSpc>
              <a:spcBef>
                <a:spcPct val="0"/>
              </a:spcBef>
            </a:pPr>
            <a:r>
              <a:rPr lang="ja-JP" altLang="en-US"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返信全件表示</a:t>
            </a:r>
            <a:endParaRPr lang="en-US" altLang="ja-JP" sz="1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pic>
        <p:nvPicPr>
          <p:cNvPr id="33" name="図 32">
            <a:extLst>
              <a:ext uri="{FF2B5EF4-FFF2-40B4-BE49-F238E27FC236}">
                <a16:creationId xmlns:a16="http://schemas.microsoft.com/office/drawing/2014/main" id="{B8D8628D-1422-6BD4-F88C-B4935A626BD5}"/>
              </a:ext>
            </a:extLst>
          </p:cNvPr>
          <p:cNvPicPr>
            <a:picLocks noChangeAspect="1"/>
          </p:cNvPicPr>
          <p:nvPr/>
        </p:nvPicPr>
        <p:blipFill>
          <a:blip r:embed="rId5"/>
          <a:stretch>
            <a:fillRect/>
          </a:stretch>
        </p:blipFill>
        <p:spPr>
          <a:xfrm>
            <a:off x="9980197" y="2378626"/>
            <a:ext cx="1381441" cy="1736667"/>
          </a:xfrm>
          <a:prstGeom prst="rect">
            <a:avLst/>
          </a:prstGeom>
        </p:spPr>
      </p:pic>
      <p:pic>
        <p:nvPicPr>
          <p:cNvPr id="35" name="図 34">
            <a:extLst>
              <a:ext uri="{FF2B5EF4-FFF2-40B4-BE49-F238E27FC236}">
                <a16:creationId xmlns:a16="http://schemas.microsoft.com/office/drawing/2014/main" id="{09AE2B07-3A70-795C-C8A5-ADDB8F6E137C}"/>
              </a:ext>
            </a:extLst>
          </p:cNvPr>
          <p:cNvPicPr>
            <a:picLocks noChangeAspect="1"/>
          </p:cNvPicPr>
          <p:nvPr/>
        </p:nvPicPr>
        <p:blipFill>
          <a:blip r:embed="rId6"/>
          <a:stretch>
            <a:fillRect/>
          </a:stretch>
        </p:blipFill>
        <p:spPr>
          <a:xfrm>
            <a:off x="10203456" y="4820864"/>
            <a:ext cx="1304418" cy="675783"/>
          </a:xfrm>
          <a:prstGeom prst="rect">
            <a:avLst/>
          </a:prstGeom>
        </p:spPr>
      </p:pic>
      <p:pic>
        <p:nvPicPr>
          <p:cNvPr id="37" name="図 36">
            <a:extLst>
              <a:ext uri="{FF2B5EF4-FFF2-40B4-BE49-F238E27FC236}">
                <a16:creationId xmlns:a16="http://schemas.microsoft.com/office/drawing/2014/main" id="{29C7F67F-69BE-202B-A65E-2FC032C21AB5}"/>
              </a:ext>
            </a:extLst>
          </p:cNvPr>
          <p:cNvPicPr>
            <a:picLocks noChangeAspect="1"/>
          </p:cNvPicPr>
          <p:nvPr/>
        </p:nvPicPr>
        <p:blipFill>
          <a:blip r:embed="rId7"/>
          <a:stretch>
            <a:fillRect/>
          </a:stretch>
        </p:blipFill>
        <p:spPr>
          <a:xfrm>
            <a:off x="10171727" y="5887837"/>
            <a:ext cx="1370052" cy="533599"/>
          </a:xfrm>
          <a:prstGeom prst="rect">
            <a:avLst/>
          </a:prstGeom>
        </p:spPr>
      </p:pic>
      <p:pic>
        <p:nvPicPr>
          <p:cNvPr id="39" name="図 38">
            <a:extLst>
              <a:ext uri="{FF2B5EF4-FFF2-40B4-BE49-F238E27FC236}">
                <a16:creationId xmlns:a16="http://schemas.microsoft.com/office/drawing/2014/main" id="{B95C60BF-CD60-6B1B-75F1-17487C939883}"/>
              </a:ext>
            </a:extLst>
          </p:cNvPr>
          <p:cNvPicPr>
            <a:picLocks noChangeAspect="1"/>
          </p:cNvPicPr>
          <p:nvPr/>
        </p:nvPicPr>
        <p:blipFill>
          <a:blip r:embed="rId8"/>
          <a:stretch>
            <a:fillRect/>
          </a:stretch>
        </p:blipFill>
        <p:spPr>
          <a:xfrm>
            <a:off x="9986010" y="6532932"/>
            <a:ext cx="1816556" cy="384527"/>
          </a:xfrm>
          <a:prstGeom prst="rect">
            <a:avLst/>
          </a:prstGeom>
        </p:spPr>
      </p:pic>
      <p:pic>
        <p:nvPicPr>
          <p:cNvPr id="41" name="図 40">
            <a:extLst>
              <a:ext uri="{FF2B5EF4-FFF2-40B4-BE49-F238E27FC236}">
                <a16:creationId xmlns:a16="http://schemas.microsoft.com/office/drawing/2014/main" id="{978C0368-1886-BD18-F988-56BB522C5CCF}"/>
              </a:ext>
            </a:extLst>
          </p:cNvPr>
          <p:cNvPicPr>
            <a:picLocks noChangeAspect="1"/>
          </p:cNvPicPr>
          <p:nvPr/>
        </p:nvPicPr>
        <p:blipFill>
          <a:blip r:embed="rId9"/>
          <a:stretch>
            <a:fillRect/>
          </a:stretch>
        </p:blipFill>
        <p:spPr>
          <a:xfrm>
            <a:off x="8249336" y="8367187"/>
            <a:ext cx="3461721" cy="818902"/>
          </a:xfrm>
          <a:prstGeom prst="rect">
            <a:avLst/>
          </a:prstGeom>
        </p:spPr>
      </p:pic>
      <p:pic>
        <p:nvPicPr>
          <p:cNvPr id="43" name="図 42">
            <a:extLst>
              <a:ext uri="{FF2B5EF4-FFF2-40B4-BE49-F238E27FC236}">
                <a16:creationId xmlns:a16="http://schemas.microsoft.com/office/drawing/2014/main" id="{85D16771-DD27-C073-2476-4534925C2433}"/>
              </a:ext>
            </a:extLst>
          </p:cNvPr>
          <p:cNvPicPr>
            <a:picLocks noChangeAspect="1"/>
          </p:cNvPicPr>
          <p:nvPr/>
        </p:nvPicPr>
        <p:blipFill>
          <a:blip r:embed="rId10"/>
          <a:stretch>
            <a:fillRect/>
          </a:stretch>
        </p:blipFill>
        <p:spPr>
          <a:xfrm>
            <a:off x="4859102" y="8515221"/>
            <a:ext cx="2128274" cy="638483"/>
          </a:xfrm>
          <a:prstGeom prst="rect">
            <a:avLst/>
          </a:prstGeom>
        </p:spPr>
      </p:pic>
      <p:sp>
        <p:nvSpPr>
          <p:cNvPr id="44" name="正方形/長方形 43">
            <a:extLst>
              <a:ext uri="{FF2B5EF4-FFF2-40B4-BE49-F238E27FC236}">
                <a16:creationId xmlns:a16="http://schemas.microsoft.com/office/drawing/2014/main" id="{B36914E4-2AC2-90DB-02D6-6E7A8E29AA77}"/>
              </a:ext>
            </a:extLst>
          </p:cNvPr>
          <p:cNvSpPr/>
          <p:nvPr/>
        </p:nvSpPr>
        <p:spPr>
          <a:xfrm>
            <a:off x="4833702" y="4056922"/>
            <a:ext cx="2128274" cy="49701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46" name="直線コネクタ 45">
            <a:extLst>
              <a:ext uri="{FF2B5EF4-FFF2-40B4-BE49-F238E27FC236}">
                <a16:creationId xmlns:a16="http://schemas.microsoft.com/office/drawing/2014/main" id="{C1E0F648-48CC-2BDD-2AE6-8C367690E746}"/>
              </a:ext>
            </a:extLst>
          </p:cNvPr>
          <p:cNvCxnSpPr>
            <a:cxnSpLocks/>
            <a:stCxn id="44" idx="1"/>
          </p:cNvCxnSpPr>
          <p:nvPr/>
        </p:nvCxnSpPr>
        <p:spPr>
          <a:xfrm flipH="1" flipV="1">
            <a:off x="4114800" y="4071473"/>
            <a:ext cx="718902" cy="23395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Box 25">
            <a:extLst>
              <a:ext uri="{FF2B5EF4-FFF2-40B4-BE49-F238E27FC236}">
                <a16:creationId xmlns:a16="http://schemas.microsoft.com/office/drawing/2014/main" id="{D917CA6B-47CB-C959-8942-589E78304C00}"/>
              </a:ext>
            </a:extLst>
          </p:cNvPr>
          <p:cNvSpPr txBox="1"/>
          <p:nvPr/>
        </p:nvSpPr>
        <p:spPr>
          <a:xfrm>
            <a:off x="3264122" y="3724397"/>
            <a:ext cx="1027568" cy="408317"/>
          </a:xfrm>
          <a:prstGeom prst="rect">
            <a:avLst/>
          </a:prstGeom>
        </p:spPr>
        <p:txBody>
          <a:bodyPr wrap="square" lIns="0" tIns="0" rIns="0" bIns="0" rtlCol="0" anchor="t">
            <a:spAutoFit/>
          </a:bodyPr>
          <a:lstStyle/>
          <a:p>
            <a:pPr algn="l">
              <a:lnSpc>
                <a:spcPts val="3842"/>
              </a:lnSpc>
              <a:spcBef>
                <a:spcPct val="0"/>
              </a:spcBef>
            </a:pPr>
            <a:r>
              <a:rPr lang="ja-JP" alt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タイトル</a:t>
            </a:r>
            <a:endParaRPr 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50" name="正方形/長方形 49">
            <a:extLst>
              <a:ext uri="{FF2B5EF4-FFF2-40B4-BE49-F238E27FC236}">
                <a16:creationId xmlns:a16="http://schemas.microsoft.com/office/drawing/2014/main" id="{3F1BEE0E-8070-B192-8BFE-4303D39D16A6}"/>
              </a:ext>
            </a:extLst>
          </p:cNvPr>
          <p:cNvSpPr/>
          <p:nvPr/>
        </p:nvSpPr>
        <p:spPr>
          <a:xfrm>
            <a:off x="4656045" y="4730906"/>
            <a:ext cx="830355" cy="32203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FC7A793-AA1C-76F6-2984-114680166A87}"/>
              </a:ext>
            </a:extLst>
          </p:cNvPr>
          <p:cNvSpPr/>
          <p:nvPr/>
        </p:nvSpPr>
        <p:spPr>
          <a:xfrm>
            <a:off x="5543173" y="4746576"/>
            <a:ext cx="711644" cy="30636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EA28EE43-5C6B-2445-A87B-0F90C0F9D816}"/>
              </a:ext>
            </a:extLst>
          </p:cNvPr>
          <p:cNvSpPr/>
          <p:nvPr/>
        </p:nvSpPr>
        <p:spPr>
          <a:xfrm>
            <a:off x="6324902" y="4758855"/>
            <a:ext cx="1218898" cy="28989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61888C70-12FB-C256-E94A-A147643D8BB9}"/>
              </a:ext>
            </a:extLst>
          </p:cNvPr>
          <p:cNvSpPr/>
          <p:nvPr/>
        </p:nvSpPr>
        <p:spPr>
          <a:xfrm>
            <a:off x="7588572" y="4758855"/>
            <a:ext cx="380698" cy="2859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0A13A03F-E301-09A7-A238-934FB0C4D7FD}"/>
              </a:ext>
            </a:extLst>
          </p:cNvPr>
          <p:cNvSpPr/>
          <p:nvPr/>
        </p:nvSpPr>
        <p:spPr>
          <a:xfrm>
            <a:off x="7988678" y="4771555"/>
            <a:ext cx="774322" cy="27320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E545DDAF-CE73-34C7-3CA7-F2FAFA7AF7C2}"/>
              </a:ext>
            </a:extLst>
          </p:cNvPr>
          <p:cNvCxnSpPr>
            <a:cxnSpLocks/>
          </p:cNvCxnSpPr>
          <p:nvPr/>
        </p:nvCxnSpPr>
        <p:spPr>
          <a:xfrm flipH="1" flipV="1">
            <a:off x="3962807" y="4541623"/>
            <a:ext cx="718902" cy="23395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BD1CDBA3-9539-661A-95A2-1132D97364A5}"/>
              </a:ext>
            </a:extLst>
          </p:cNvPr>
          <p:cNvSpPr/>
          <p:nvPr/>
        </p:nvSpPr>
        <p:spPr>
          <a:xfrm>
            <a:off x="2076797" y="6027317"/>
            <a:ext cx="7622685" cy="40220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D6DD502C-816A-8E85-1D4C-B7829754B724}"/>
              </a:ext>
            </a:extLst>
          </p:cNvPr>
          <p:cNvSpPr/>
          <p:nvPr/>
        </p:nvSpPr>
        <p:spPr>
          <a:xfrm>
            <a:off x="2076797" y="6473828"/>
            <a:ext cx="7622685" cy="47371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412F4893-E925-E3FF-CDC8-6BD3CF78F786}"/>
              </a:ext>
            </a:extLst>
          </p:cNvPr>
          <p:cNvSpPr/>
          <p:nvPr/>
        </p:nvSpPr>
        <p:spPr>
          <a:xfrm>
            <a:off x="2076797" y="7376218"/>
            <a:ext cx="7622685" cy="47371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60" name="TextBox 25">
            <a:extLst>
              <a:ext uri="{FF2B5EF4-FFF2-40B4-BE49-F238E27FC236}">
                <a16:creationId xmlns:a16="http://schemas.microsoft.com/office/drawing/2014/main" id="{1A812734-1A38-78A3-121B-C1118B4AB7F4}"/>
              </a:ext>
            </a:extLst>
          </p:cNvPr>
          <p:cNvSpPr txBox="1"/>
          <p:nvPr/>
        </p:nvSpPr>
        <p:spPr>
          <a:xfrm>
            <a:off x="6330606" y="5934325"/>
            <a:ext cx="1396367" cy="408317"/>
          </a:xfrm>
          <a:prstGeom prst="rect">
            <a:avLst/>
          </a:prstGeom>
        </p:spPr>
        <p:txBody>
          <a:bodyPr wrap="square" lIns="0" tIns="0" rIns="0" bIns="0" rtlCol="0" anchor="t">
            <a:spAutoFit/>
          </a:bodyPr>
          <a:lstStyle/>
          <a:p>
            <a:pPr algn="l">
              <a:lnSpc>
                <a:spcPts val="3842"/>
              </a:lnSpc>
              <a:spcBef>
                <a:spcPct val="0"/>
              </a:spcBef>
            </a:pPr>
            <a:r>
              <a:rPr lang="ja-JP" alt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投稿タイトル</a:t>
            </a:r>
            <a:endParaRPr 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1" name="TextBox 25">
            <a:extLst>
              <a:ext uri="{FF2B5EF4-FFF2-40B4-BE49-F238E27FC236}">
                <a16:creationId xmlns:a16="http://schemas.microsoft.com/office/drawing/2014/main" id="{22EA7B74-D045-92A8-7351-E443D322353F}"/>
              </a:ext>
            </a:extLst>
          </p:cNvPr>
          <p:cNvSpPr txBox="1"/>
          <p:nvPr/>
        </p:nvSpPr>
        <p:spPr>
          <a:xfrm>
            <a:off x="6330606" y="6417268"/>
            <a:ext cx="1396367" cy="408317"/>
          </a:xfrm>
          <a:prstGeom prst="rect">
            <a:avLst/>
          </a:prstGeom>
        </p:spPr>
        <p:txBody>
          <a:bodyPr wrap="square" lIns="0" tIns="0" rIns="0" bIns="0" rtlCol="0" anchor="t">
            <a:spAutoFit/>
          </a:bodyPr>
          <a:lstStyle/>
          <a:p>
            <a:pPr algn="l">
              <a:lnSpc>
                <a:spcPts val="3842"/>
              </a:lnSpc>
              <a:spcBef>
                <a:spcPct val="0"/>
              </a:spcBef>
            </a:pPr>
            <a:r>
              <a:rPr lang="ja-JP" alt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投稿内容</a:t>
            </a:r>
            <a:endParaRPr 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2" name="TextBox 25">
            <a:extLst>
              <a:ext uri="{FF2B5EF4-FFF2-40B4-BE49-F238E27FC236}">
                <a16:creationId xmlns:a16="http://schemas.microsoft.com/office/drawing/2014/main" id="{93C6CB37-C7B1-2626-AA9D-C80AB45B8B33}"/>
              </a:ext>
            </a:extLst>
          </p:cNvPr>
          <p:cNvSpPr txBox="1"/>
          <p:nvPr/>
        </p:nvSpPr>
        <p:spPr>
          <a:xfrm>
            <a:off x="6330606" y="7295376"/>
            <a:ext cx="1396367" cy="408317"/>
          </a:xfrm>
          <a:prstGeom prst="rect">
            <a:avLst/>
          </a:prstGeom>
        </p:spPr>
        <p:txBody>
          <a:bodyPr wrap="square" lIns="0" tIns="0" rIns="0" bIns="0" rtlCol="0" anchor="t">
            <a:spAutoFit/>
          </a:bodyPr>
          <a:lstStyle/>
          <a:p>
            <a:pPr algn="l">
              <a:lnSpc>
                <a:spcPts val="3842"/>
              </a:lnSpc>
              <a:spcBef>
                <a:spcPct val="0"/>
              </a:spcBef>
            </a:pPr>
            <a:r>
              <a:rPr lang="ja-JP" alt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返信投稿欄</a:t>
            </a:r>
            <a:endParaRPr 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6" name="TextBox 25">
            <a:extLst>
              <a:ext uri="{FF2B5EF4-FFF2-40B4-BE49-F238E27FC236}">
                <a16:creationId xmlns:a16="http://schemas.microsoft.com/office/drawing/2014/main" id="{9CEF8838-417F-10A7-F2E3-F447CC2294CD}"/>
              </a:ext>
            </a:extLst>
          </p:cNvPr>
          <p:cNvSpPr txBox="1"/>
          <p:nvPr/>
        </p:nvSpPr>
        <p:spPr>
          <a:xfrm>
            <a:off x="2671081" y="4116581"/>
            <a:ext cx="1601559" cy="408317"/>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ログアウトボタン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7" name="TextBox 25">
            <a:extLst>
              <a:ext uri="{FF2B5EF4-FFF2-40B4-BE49-F238E27FC236}">
                <a16:creationId xmlns:a16="http://schemas.microsoft.com/office/drawing/2014/main" id="{DECA1889-2AF0-E455-B4E6-269A54ACC84D}"/>
              </a:ext>
            </a:extLst>
          </p:cNvPr>
          <p:cNvSpPr txBox="1"/>
          <p:nvPr/>
        </p:nvSpPr>
        <p:spPr>
          <a:xfrm>
            <a:off x="2657068" y="4307406"/>
            <a:ext cx="1256757" cy="392993"/>
          </a:xfrm>
          <a:prstGeom prst="rect">
            <a:avLst/>
          </a:prstGeom>
        </p:spPr>
        <p:txBody>
          <a:bodyPr wrap="square" lIns="0" tIns="0" rIns="0" bIns="0" rtlCol="0" anchor="ctr">
            <a:spAutoFit/>
          </a:bodyPr>
          <a:lstStyle/>
          <a:p>
            <a:pPr algn="l">
              <a:lnSpc>
                <a:spcPts val="3842"/>
              </a:lnSpc>
              <a:spcBef>
                <a:spcPct val="0"/>
              </a:spcBef>
            </a:pPr>
            <a:r>
              <a:rPr lang="ja-JP" altLang="en-US"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→ログイン画面</a:t>
            </a:r>
            <a:endParaRPr lang="en-US" altLang="ja-JP"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8" name="TextBox 25">
            <a:extLst>
              <a:ext uri="{FF2B5EF4-FFF2-40B4-BE49-F238E27FC236}">
                <a16:creationId xmlns:a16="http://schemas.microsoft.com/office/drawing/2014/main" id="{FFF75B88-C410-F02A-6C13-1762951CB6EC}"/>
              </a:ext>
            </a:extLst>
          </p:cNvPr>
          <p:cNvSpPr txBox="1"/>
          <p:nvPr/>
        </p:nvSpPr>
        <p:spPr>
          <a:xfrm>
            <a:off x="4158839" y="5213670"/>
            <a:ext cx="1218898" cy="411933"/>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新規投稿ボタン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cxnSp>
        <p:nvCxnSpPr>
          <p:cNvPr id="71" name="直線コネクタ 70">
            <a:extLst>
              <a:ext uri="{FF2B5EF4-FFF2-40B4-BE49-F238E27FC236}">
                <a16:creationId xmlns:a16="http://schemas.microsoft.com/office/drawing/2014/main" id="{E8F0ACEA-13B8-2979-8AD2-E8B3E24159C7}"/>
              </a:ext>
            </a:extLst>
          </p:cNvPr>
          <p:cNvCxnSpPr>
            <a:cxnSpLocks/>
            <a:stCxn id="74" idx="0"/>
            <a:endCxn id="52" idx="2"/>
          </p:cNvCxnSpPr>
          <p:nvPr/>
        </p:nvCxnSpPr>
        <p:spPr>
          <a:xfrm flipV="1">
            <a:off x="4787795" y="5052945"/>
            <a:ext cx="1111200" cy="29529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4" name="TextBox 25">
            <a:extLst>
              <a:ext uri="{FF2B5EF4-FFF2-40B4-BE49-F238E27FC236}">
                <a16:creationId xmlns:a16="http://schemas.microsoft.com/office/drawing/2014/main" id="{57BEC498-A278-6311-48F7-A09C08A8E95D}"/>
              </a:ext>
            </a:extLst>
          </p:cNvPr>
          <p:cNvSpPr txBox="1"/>
          <p:nvPr/>
        </p:nvSpPr>
        <p:spPr>
          <a:xfrm>
            <a:off x="4159416" y="5348238"/>
            <a:ext cx="1256757" cy="392993"/>
          </a:xfrm>
          <a:prstGeom prst="rect">
            <a:avLst/>
          </a:prstGeom>
        </p:spPr>
        <p:txBody>
          <a:bodyPr wrap="square" lIns="0" tIns="0" rIns="0" bIns="0" rtlCol="0" anchor="ctr">
            <a:spAutoFit/>
          </a:bodyPr>
          <a:lstStyle/>
          <a:p>
            <a:pPr algn="l">
              <a:lnSpc>
                <a:spcPts val="3842"/>
              </a:lnSpc>
              <a:spcBef>
                <a:spcPct val="0"/>
              </a:spcBef>
            </a:pPr>
            <a:r>
              <a:rPr lang="ja-JP" altLang="en-US"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→新規投稿画面</a:t>
            </a:r>
            <a:endParaRPr lang="en-US" altLang="ja-JP"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6" name="TextBox 25">
            <a:extLst>
              <a:ext uri="{FF2B5EF4-FFF2-40B4-BE49-F238E27FC236}">
                <a16:creationId xmlns:a16="http://schemas.microsoft.com/office/drawing/2014/main" id="{CB00E76B-7966-A939-470D-0315B6AB7BA2}"/>
              </a:ext>
            </a:extLst>
          </p:cNvPr>
          <p:cNvSpPr txBox="1"/>
          <p:nvPr/>
        </p:nvSpPr>
        <p:spPr>
          <a:xfrm>
            <a:off x="5894122" y="5345155"/>
            <a:ext cx="1566327" cy="392993"/>
          </a:xfrm>
          <a:prstGeom prst="rect">
            <a:avLst/>
          </a:prstGeom>
        </p:spPr>
        <p:txBody>
          <a:bodyPr wrap="square" lIns="0" tIns="0" rIns="0" bIns="0" rtlCol="0" anchor="ctr">
            <a:spAutoFit/>
          </a:bodyPr>
          <a:lstStyle/>
          <a:p>
            <a:pPr algn="l">
              <a:lnSpc>
                <a:spcPts val="3842"/>
              </a:lnSpc>
              <a:spcBef>
                <a:spcPct val="0"/>
              </a:spcBef>
            </a:pPr>
            <a:r>
              <a:rPr lang="ja-JP" altLang="en-US"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→プロフィール一覧画面</a:t>
            </a:r>
            <a:endParaRPr lang="en-US" altLang="ja-JP"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8" name="TextBox 25">
            <a:extLst>
              <a:ext uri="{FF2B5EF4-FFF2-40B4-BE49-F238E27FC236}">
                <a16:creationId xmlns:a16="http://schemas.microsoft.com/office/drawing/2014/main" id="{F1861940-C6EE-B156-07D8-1D0A2D8C3B3F}"/>
              </a:ext>
            </a:extLst>
          </p:cNvPr>
          <p:cNvSpPr txBox="1"/>
          <p:nvPr/>
        </p:nvSpPr>
        <p:spPr>
          <a:xfrm>
            <a:off x="5906401" y="5201697"/>
            <a:ext cx="1828032"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プロフィール一覧ボタン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cxnSp>
        <p:nvCxnSpPr>
          <p:cNvPr id="79" name="直線コネクタ 78">
            <a:extLst>
              <a:ext uri="{FF2B5EF4-FFF2-40B4-BE49-F238E27FC236}">
                <a16:creationId xmlns:a16="http://schemas.microsoft.com/office/drawing/2014/main" id="{D90D1357-A871-A13D-E653-841A76738C05}"/>
              </a:ext>
            </a:extLst>
          </p:cNvPr>
          <p:cNvCxnSpPr>
            <a:cxnSpLocks/>
            <a:endCxn id="53" idx="2"/>
          </p:cNvCxnSpPr>
          <p:nvPr/>
        </p:nvCxnSpPr>
        <p:spPr>
          <a:xfrm flipV="1">
            <a:off x="6797358" y="5048752"/>
            <a:ext cx="136993" cy="3143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2" name="TextBox 25">
            <a:extLst>
              <a:ext uri="{FF2B5EF4-FFF2-40B4-BE49-F238E27FC236}">
                <a16:creationId xmlns:a16="http://schemas.microsoft.com/office/drawing/2014/main" id="{7178CD26-EF1A-30C7-7460-412833E7A7A1}"/>
              </a:ext>
            </a:extLst>
          </p:cNvPr>
          <p:cNvSpPr txBox="1"/>
          <p:nvPr/>
        </p:nvSpPr>
        <p:spPr>
          <a:xfrm>
            <a:off x="7990716" y="5084439"/>
            <a:ext cx="1828032"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更新ボタン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3" name="TextBox 25">
            <a:extLst>
              <a:ext uri="{FF2B5EF4-FFF2-40B4-BE49-F238E27FC236}">
                <a16:creationId xmlns:a16="http://schemas.microsoft.com/office/drawing/2014/main" id="{1E09A974-0B28-A428-3377-56332DAD6A81}"/>
              </a:ext>
            </a:extLst>
          </p:cNvPr>
          <p:cNvSpPr txBox="1"/>
          <p:nvPr/>
        </p:nvSpPr>
        <p:spPr>
          <a:xfrm>
            <a:off x="8007634" y="5223548"/>
            <a:ext cx="1566327" cy="392993"/>
          </a:xfrm>
          <a:prstGeom prst="rect">
            <a:avLst/>
          </a:prstGeom>
        </p:spPr>
        <p:txBody>
          <a:bodyPr wrap="square" lIns="0" tIns="0" rIns="0" bIns="0" rtlCol="0" anchor="ctr">
            <a:spAutoFit/>
          </a:bodyPr>
          <a:lstStyle/>
          <a:p>
            <a:pPr algn="l">
              <a:lnSpc>
                <a:spcPts val="3842"/>
              </a:lnSpc>
              <a:spcBef>
                <a:spcPct val="0"/>
              </a:spcBef>
            </a:pPr>
            <a:r>
              <a:rPr lang="ja-JP" altLang="en-US"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画面更新</a:t>
            </a:r>
            <a:endParaRPr lang="en-US" altLang="ja-JP"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cxnSp>
        <p:nvCxnSpPr>
          <p:cNvPr id="84" name="直線コネクタ 83">
            <a:extLst>
              <a:ext uri="{FF2B5EF4-FFF2-40B4-BE49-F238E27FC236}">
                <a16:creationId xmlns:a16="http://schemas.microsoft.com/office/drawing/2014/main" id="{7B1D9E58-8339-6662-3C4D-84A0D35B5CE0}"/>
              </a:ext>
            </a:extLst>
          </p:cNvPr>
          <p:cNvCxnSpPr>
            <a:cxnSpLocks/>
            <a:endCxn id="54" idx="2"/>
          </p:cNvCxnSpPr>
          <p:nvPr/>
        </p:nvCxnSpPr>
        <p:spPr>
          <a:xfrm flipH="1" flipV="1">
            <a:off x="7778921" y="5044763"/>
            <a:ext cx="498053" cy="19747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644721A9-3154-D7C9-293B-28E5471317FB}"/>
              </a:ext>
            </a:extLst>
          </p:cNvPr>
          <p:cNvCxnSpPr>
            <a:cxnSpLocks/>
            <a:stCxn id="55" idx="0"/>
            <a:endCxn id="90" idx="1"/>
          </p:cNvCxnSpPr>
          <p:nvPr/>
        </p:nvCxnSpPr>
        <p:spPr>
          <a:xfrm flipV="1">
            <a:off x="8375839" y="3230519"/>
            <a:ext cx="1600629" cy="15410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正方形/長方形 89">
            <a:extLst>
              <a:ext uri="{FF2B5EF4-FFF2-40B4-BE49-F238E27FC236}">
                <a16:creationId xmlns:a16="http://schemas.microsoft.com/office/drawing/2014/main" id="{A279A54B-CB15-004F-D53C-AFA0E129CB9C}"/>
              </a:ext>
            </a:extLst>
          </p:cNvPr>
          <p:cNvSpPr/>
          <p:nvPr/>
        </p:nvSpPr>
        <p:spPr>
          <a:xfrm>
            <a:off x="9976468" y="2405690"/>
            <a:ext cx="1385170" cy="164965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93" name="TextBox 25">
            <a:extLst>
              <a:ext uri="{FF2B5EF4-FFF2-40B4-BE49-F238E27FC236}">
                <a16:creationId xmlns:a16="http://schemas.microsoft.com/office/drawing/2014/main" id="{4D17D5B9-7359-D6F7-58F3-39F0B1BF8E8A}"/>
              </a:ext>
            </a:extLst>
          </p:cNvPr>
          <p:cNvSpPr txBox="1"/>
          <p:nvPr/>
        </p:nvSpPr>
        <p:spPr>
          <a:xfrm>
            <a:off x="9965843" y="1794755"/>
            <a:ext cx="1502257"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ソーティングボタン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94" name="TextBox 25">
            <a:extLst>
              <a:ext uri="{FF2B5EF4-FFF2-40B4-BE49-F238E27FC236}">
                <a16:creationId xmlns:a16="http://schemas.microsoft.com/office/drawing/2014/main" id="{F347CDA2-7575-8655-C9C8-20DAB2FE9DE4}"/>
              </a:ext>
            </a:extLst>
          </p:cNvPr>
          <p:cNvSpPr txBox="1"/>
          <p:nvPr/>
        </p:nvSpPr>
        <p:spPr>
          <a:xfrm>
            <a:off x="9986010" y="1950574"/>
            <a:ext cx="1566327" cy="392993"/>
          </a:xfrm>
          <a:prstGeom prst="rect">
            <a:avLst/>
          </a:prstGeom>
        </p:spPr>
        <p:txBody>
          <a:bodyPr wrap="square" lIns="0" tIns="0" rIns="0" bIns="0" rtlCol="0" anchor="ctr">
            <a:spAutoFit/>
          </a:bodyPr>
          <a:lstStyle/>
          <a:p>
            <a:pPr algn="l">
              <a:lnSpc>
                <a:spcPts val="3842"/>
              </a:lnSpc>
              <a:spcBef>
                <a:spcPct val="0"/>
              </a:spcBef>
            </a:pPr>
            <a:r>
              <a:rPr lang="ja-JP" altLang="en-US"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ドロップダウン</a:t>
            </a:r>
            <a:endParaRPr lang="en-US" altLang="ja-JP"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cxnSp>
        <p:nvCxnSpPr>
          <p:cNvPr id="96" name="直線矢印コネクタ 95">
            <a:extLst>
              <a:ext uri="{FF2B5EF4-FFF2-40B4-BE49-F238E27FC236}">
                <a16:creationId xmlns:a16="http://schemas.microsoft.com/office/drawing/2014/main" id="{12B8B57F-06EB-0193-2D77-5FD914C99C3C}"/>
              </a:ext>
            </a:extLst>
          </p:cNvPr>
          <p:cNvCxnSpPr>
            <a:cxnSpLocks/>
            <a:stCxn id="35" idx="2"/>
            <a:endCxn id="37" idx="0"/>
          </p:cNvCxnSpPr>
          <p:nvPr/>
        </p:nvCxnSpPr>
        <p:spPr>
          <a:xfrm>
            <a:off x="10855665" y="5496647"/>
            <a:ext cx="1088" cy="39119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25">
            <a:extLst>
              <a:ext uri="{FF2B5EF4-FFF2-40B4-BE49-F238E27FC236}">
                <a16:creationId xmlns:a16="http://schemas.microsoft.com/office/drawing/2014/main" id="{28608369-6B3F-D2A8-3F87-AD246F075A42}"/>
              </a:ext>
            </a:extLst>
          </p:cNvPr>
          <p:cNvSpPr txBox="1"/>
          <p:nvPr/>
        </p:nvSpPr>
        <p:spPr>
          <a:xfrm>
            <a:off x="11107400" y="5376161"/>
            <a:ext cx="361926"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押下</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20" name="TextBox 25">
            <a:extLst>
              <a:ext uri="{FF2B5EF4-FFF2-40B4-BE49-F238E27FC236}">
                <a16:creationId xmlns:a16="http://schemas.microsoft.com/office/drawing/2014/main" id="{E7F021CD-D42D-9F17-235B-4859E4FF2594}"/>
              </a:ext>
            </a:extLst>
          </p:cNvPr>
          <p:cNvSpPr txBox="1"/>
          <p:nvPr/>
        </p:nvSpPr>
        <p:spPr>
          <a:xfrm>
            <a:off x="10359106" y="4419810"/>
            <a:ext cx="1188676"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返信表示ボタン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21" name="正方形/長方形 120">
            <a:extLst>
              <a:ext uri="{FF2B5EF4-FFF2-40B4-BE49-F238E27FC236}">
                <a16:creationId xmlns:a16="http://schemas.microsoft.com/office/drawing/2014/main" id="{C0C9480C-22B5-EEE5-F380-B7FD6F64D9E7}"/>
              </a:ext>
            </a:extLst>
          </p:cNvPr>
          <p:cNvSpPr/>
          <p:nvPr/>
        </p:nvSpPr>
        <p:spPr>
          <a:xfrm>
            <a:off x="4861912" y="8520331"/>
            <a:ext cx="2125463" cy="63337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22" name="TextBox 25">
            <a:extLst>
              <a:ext uri="{FF2B5EF4-FFF2-40B4-BE49-F238E27FC236}">
                <a16:creationId xmlns:a16="http://schemas.microsoft.com/office/drawing/2014/main" id="{284E386D-FDF1-1DF1-65D8-D0C42D8ADDB6}"/>
              </a:ext>
            </a:extLst>
          </p:cNvPr>
          <p:cNvSpPr txBox="1"/>
          <p:nvPr/>
        </p:nvSpPr>
        <p:spPr>
          <a:xfrm>
            <a:off x="4877299" y="8033207"/>
            <a:ext cx="1502257"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ページングボタン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25" name="正方形/長方形 124">
            <a:extLst>
              <a:ext uri="{FF2B5EF4-FFF2-40B4-BE49-F238E27FC236}">
                <a16:creationId xmlns:a16="http://schemas.microsoft.com/office/drawing/2014/main" id="{89C877B1-AC60-5C68-0452-3EC653A7947A}"/>
              </a:ext>
            </a:extLst>
          </p:cNvPr>
          <p:cNvSpPr/>
          <p:nvPr/>
        </p:nvSpPr>
        <p:spPr>
          <a:xfrm>
            <a:off x="8276974" y="8378028"/>
            <a:ext cx="3461721" cy="81890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D7F839E1-FE0C-B055-DCC4-28BD0BB80E91}"/>
              </a:ext>
            </a:extLst>
          </p:cNvPr>
          <p:cNvSpPr/>
          <p:nvPr/>
        </p:nvSpPr>
        <p:spPr>
          <a:xfrm>
            <a:off x="14248031" y="7375236"/>
            <a:ext cx="1272738" cy="32845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127" name="直線コネクタ 126">
            <a:extLst>
              <a:ext uri="{FF2B5EF4-FFF2-40B4-BE49-F238E27FC236}">
                <a16:creationId xmlns:a16="http://schemas.microsoft.com/office/drawing/2014/main" id="{4578AF21-B1F7-64DD-76D4-8583B70AA3A4}"/>
              </a:ext>
            </a:extLst>
          </p:cNvPr>
          <p:cNvCxnSpPr>
            <a:cxnSpLocks/>
            <a:stCxn id="125" idx="3"/>
            <a:endCxn id="126" idx="1"/>
          </p:cNvCxnSpPr>
          <p:nvPr/>
        </p:nvCxnSpPr>
        <p:spPr>
          <a:xfrm flipV="1">
            <a:off x="11738695" y="7539465"/>
            <a:ext cx="2509336" cy="124801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0" name="TextBox 25">
            <a:extLst>
              <a:ext uri="{FF2B5EF4-FFF2-40B4-BE49-F238E27FC236}">
                <a16:creationId xmlns:a16="http://schemas.microsoft.com/office/drawing/2014/main" id="{96ACD7B5-D170-1C0F-F26F-7A3335DFDB21}"/>
              </a:ext>
            </a:extLst>
          </p:cNvPr>
          <p:cNvSpPr txBox="1"/>
          <p:nvPr/>
        </p:nvSpPr>
        <p:spPr>
          <a:xfrm>
            <a:off x="10184998" y="7732152"/>
            <a:ext cx="1674273"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返信編集・削除ボタン</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31" name="TextBox 25">
            <a:extLst>
              <a:ext uri="{FF2B5EF4-FFF2-40B4-BE49-F238E27FC236}">
                <a16:creationId xmlns:a16="http://schemas.microsoft.com/office/drawing/2014/main" id="{A537F325-3189-71C2-9373-1D8D783013DD}"/>
              </a:ext>
            </a:extLst>
          </p:cNvPr>
          <p:cNvSpPr txBox="1"/>
          <p:nvPr/>
        </p:nvSpPr>
        <p:spPr>
          <a:xfrm>
            <a:off x="10178683" y="7929684"/>
            <a:ext cx="1566327" cy="392993"/>
          </a:xfrm>
          <a:prstGeom prst="rect">
            <a:avLst/>
          </a:prstGeom>
        </p:spPr>
        <p:txBody>
          <a:bodyPr wrap="square" lIns="0" tIns="0" rIns="0" bIns="0" rtlCol="0" anchor="ctr">
            <a:spAutoFit/>
          </a:bodyPr>
          <a:lstStyle/>
          <a:p>
            <a:pPr algn="l">
              <a:lnSpc>
                <a:spcPts val="3842"/>
              </a:lnSpc>
              <a:spcBef>
                <a:spcPct val="0"/>
              </a:spcBef>
            </a:pPr>
            <a:r>
              <a:rPr lang="ja-JP" altLang="en-US"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本人投稿のみ表示</a:t>
            </a:r>
            <a:endParaRPr lang="en-US" altLang="ja-JP" sz="9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33" name="正方形/長方形 132">
            <a:extLst>
              <a:ext uri="{FF2B5EF4-FFF2-40B4-BE49-F238E27FC236}">
                <a16:creationId xmlns:a16="http://schemas.microsoft.com/office/drawing/2014/main" id="{1D98CAFB-AD2B-7F44-C0F7-E103C68FDC0E}"/>
              </a:ext>
            </a:extLst>
          </p:cNvPr>
          <p:cNvSpPr/>
          <p:nvPr/>
        </p:nvSpPr>
        <p:spPr>
          <a:xfrm>
            <a:off x="11665050" y="3863696"/>
            <a:ext cx="4241863" cy="556114"/>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D31454D0-B1CD-B3AC-7C76-AD7D4B05F321}"/>
              </a:ext>
            </a:extLst>
          </p:cNvPr>
          <p:cNvSpPr/>
          <p:nvPr/>
        </p:nvSpPr>
        <p:spPr>
          <a:xfrm>
            <a:off x="11679826" y="4452756"/>
            <a:ext cx="4241863" cy="50553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135" name="TextBox 25">
            <a:extLst>
              <a:ext uri="{FF2B5EF4-FFF2-40B4-BE49-F238E27FC236}">
                <a16:creationId xmlns:a16="http://schemas.microsoft.com/office/drawing/2014/main" id="{72F94CB8-C5AA-1F79-12F0-B6B954BB5BB7}"/>
              </a:ext>
            </a:extLst>
          </p:cNvPr>
          <p:cNvSpPr txBox="1"/>
          <p:nvPr/>
        </p:nvSpPr>
        <p:spPr>
          <a:xfrm>
            <a:off x="13059355" y="3862533"/>
            <a:ext cx="1188676" cy="402226"/>
          </a:xfrm>
          <a:prstGeom prst="rect">
            <a:avLst/>
          </a:prstGeom>
        </p:spPr>
        <p:txBody>
          <a:bodyPr wrap="square" lIns="0" tIns="0" rIns="0" bIns="0" rtlCol="0" anchor="t">
            <a:spAutoFit/>
          </a:bodyPr>
          <a:lstStyle/>
          <a:p>
            <a:pPr algn="l">
              <a:lnSpc>
                <a:spcPts val="3842"/>
              </a:lnSpc>
              <a:spcBef>
                <a:spcPct val="0"/>
              </a:spcBef>
            </a:pP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 name="TextBox 25">
            <a:extLst>
              <a:ext uri="{FF2B5EF4-FFF2-40B4-BE49-F238E27FC236}">
                <a16:creationId xmlns:a16="http://schemas.microsoft.com/office/drawing/2014/main" id="{C51CAA82-A234-4EE1-9906-BBD78C29BC38}"/>
              </a:ext>
            </a:extLst>
          </p:cNvPr>
          <p:cNvSpPr txBox="1"/>
          <p:nvPr/>
        </p:nvSpPr>
        <p:spPr>
          <a:xfrm>
            <a:off x="13410894" y="3829587"/>
            <a:ext cx="1674273"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返信内容</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 name="TextBox 25">
            <a:extLst>
              <a:ext uri="{FF2B5EF4-FFF2-40B4-BE49-F238E27FC236}">
                <a16:creationId xmlns:a16="http://schemas.microsoft.com/office/drawing/2014/main" id="{0DBC71BD-1D23-E2C5-B099-FA507C590FDD}"/>
              </a:ext>
            </a:extLst>
          </p:cNvPr>
          <p:cNvSpPr txBox="1"/>
          <p:nvPr/>
        </p:nvSpPr>
        <p:spPr>
          <a:xfrm>
            <a:off x="16537351" y="4116581"/>
            <a:ext cx="933021" cy="408317"/>
          </a:xfrm>
          <a:prstGeom prst="rect">
            <a:avLst/>
          </a:prstGeom>
        </p:spPr>
        <p:txBody>
          <a:bodyPr wrap="square" lIns="0" tIns="0" rIns="0" bIns="0" rtlCol="0" anchor="t">
            <a:spAutoFit/>
          </a:bodyPr>
          <a:lstStyle/>
          <a:p>
            <a:pPr algn="l">
              <a:lnSpc>
                <a:spcPts val="3842"/>
              </a:lnSpc>
              <a:spcBef>
                <a:spcPct val="0"/>
              </a:spcBef>
            </a:pPr>
            <a:r>
              <a:rPr lang="en-US" altLang="ja-JP"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2</a:t>
            </a:r>
            <a:r>
              <a:rPr lang="ja-JP" alt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件表示</a:t>
            </a:r>
            <a:endParaRPr lang="en-US" altLang="ja-JP"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cxnSp>
        <p:nvCxnSpPr>
          <p:cNvPr id="11" name="コネクタ: カギ線 10">
            <a:extLst>
              <a:ext uri="{FF2B5EF4-FFF2-40B4-BE49-F238E27FC236}">
                <a16:creationId xmlns:a16="http://schemas.microsoft.com/office/drawing/2014/main" id="{F58D72D8-29CB-7245-F1EC-8C5088113436}"/>
              </a:ext>
            </a:extLst>
          </p:cNvPr>
          <p:cNvCxnSpPr>
            <a:cxnSpLocks/>
            <a:stCxn id="133" idx="3"/>
            <a:endCxn id="134" idx="3"/>
          </p:cNvCxnSpPr>
          <p:nvPr/>
        </p:nvCxnSpPr>
        <p:spPr>
          <a:xfrm>
            <a:off x="15906913" y="4141753"/>
            <a:ext cx="14776" cy="563772"/>
          </a:xfrm>
          <a:prstGeom prst="bentConnector3">
            <a:avLst>
              <a:gd name="adj1" fmla="val 3032566"/>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CE086667-9737-4CE2-C7CB-8AFB2FEBFA37}"/>
              </a:ext>
            </a:extLst>
          </p:cNvPr>
          <p:cNvSpPr/>
          <p:nvPr/>
        </p:nvSpPr>
        <p:spPr>
          <a:xfrm>
            <a:off x="12011935" y="6364192"/>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34" name="TextBox 25">
            <a:extLst>
              <a:ext uri="{FF2B5EF4-FFF2-40B4-BE49-F238E27FC236}">
                <a16:creationId xmlns:a16="http://schemas.microsoft.com/office/drawing/2014/main" id="{965B241B-0FD1-CC03-2A9B-D53504D8C10A}"/>
              </a:ext>
            </a:extLst>
          </p:cNvPr>
          <p:cNvSpPr txBox="1"/>
          <p:nvPr/>
        </p:nvSpPr>
        <p:spPr>
          <a:xfrm>
            <a:off x="13268173" y="6265755"/>
            <a:ext cx="1370236" cy="402226"/>
          </a:xfrm>
          <a:prstGeom prst="rect">
            <a:avLst/>
          </a:prstGeom>
        </p:spPr>
        <p:txBody>
          <a:bodyPr wrap="square" lIns="0" tIns="0" rIns="0" bIns="0" rtlCol="0" anchor="t">
            <a:spAutoFit/>
          </a:bodyPr>
          <a:lstStyle/>
          <a:p>
            <a:pPr algn="l">
              <a:lnSpc>
                <a:spcPts val="3842"/>
              </a:lnSpc>
              <a:spcBef>
                <a:spcPct val="0"/>
              </a:spcBef>
            </a:pPr>
            <a:r>
              <a:rPr lang="ja-JP" altLang="en-US"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返信内容</a:t>
            </a:r>
            <a:endParaRPr lang="en-US" altLang="ja-JP" sz="12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6" name="正方形/長方形 35">
            <a:extLst>
              <a:ext uri="{FF2B5EF4-FFF2-40B4-BE49-F238E27FC236}">
                <a16:creationId xmlns:a16="http://schemas.microsoft.com/office/drawing/2014/main" id="{483D204C-CAB7-1BDE-576C-322521935217}"/>
              </a:ext>
            </a:extLst>
          </p:cNvPr>
          <p:cNvSpPr/>
          <p:nvPr/>
        </p:nvSpPr>
        <p:spPr>
          <a:xfrm>
            <a:off x="12037348" y="6969938"/>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BD80B7EE-EC1A-5F09-BACF-5DAECCFF8202}"/>
              </a:ext>
            </a:extLst>
          </p:cNvPr>
          <p:cNvSpPr/>
          <p:nvPr/>
        </p:nvSpPr>
        <p:spPr>
          <a:xfrm>
            <a:off x="12041504" y="7680997"/>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7DCC0410-37E8-AC6F-7934-B8C81A8DC14A}"/>
              </a:ext>
            </a:extLst>
          </p:cNvPr>
          <p:cNvSpPr/>
          <p:nvPr/>
        </p:nvSpPr>
        <p:spPr>
          <a:xfrm>
            <a:off x="12029945" y="8298305"/>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75B8DA57-9C98-7EFC-9978-B90B4C8FDB4D}"/>
              </a:ext>
            </a:extLst>
          </p:cNvPr>
          <p:cNvSpPr/>
          <p:nvPr/>
        </p:nvSpPr>
        <p:spPr>
          <a:xfrm>
            <a:off x="12031610" y="8744196"/>
            <a:ext cx="3471569" cy="41636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p>
        </p:txBody>
      </p:sp>
      <p:cxnSp>
        <p:nvCxnSpPr>
          <p:cNvPr id="45" name="コネクタ: カギ線 44">
            <a:extLst>
              <a:ext uri="{FF2B5EF4-FFF2-40B4-BE49-F238E27FC236}">
                <a16:creationId xmlns:a16="http://schemas.microsoft.com/office/drawing/2014/main" id="{463F311F-CFB4-5C8A-E111-2620F424CCE0}"/>
              </a:ext>
            </a:extLst>
          </p:cNvPr>
          <p:cNvCxnSpPr>
            <a:cxnSpLocks/>
            <a:stCxn id="32" idx="3"/>
            <a:endCxn id="42" idx="3"/>
          </p:cNvCxnSpPr>
          <p:nvPr/>
        </p:nvCxnSpPr>
        <p:spPr>
          <a:xfrm>
            <a:off x="15483504" y="6572374"/>
            <a:ext cx="19675" cy="2380004"/>
          </a:xfrm>
          <a:prstGeom prst="bentConnector3">
            <a:avLst>
              <a:gd name="adj1" fmla="val 3134765"/>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TextBox 25">
            <a:extLst>
              <a:ext uri="{FF2B5EF4-FFF2-40B4-BE49-F238E27FC236}">
                <a16:creationId xmlns:a16="http://schemas.microsoft.com/office/drawing/2014/main" id="{B8CD3942-DAD5-DC5F-3032-46E536B40D20}"/>
              </a:ext>
            </a:extLst>
          </p:cNvPr>
          <p:cNvSpPr txBox="1"/>
          <p:nvPr/>
        </p:nvSpPr>
        <p:spPr>
          <a:xfrm>
            <a:off x="16557821" y="7527993"/>
            <a:ext cx="933021" cy="408317"/>
          </a:xfrm>
          <a:prstGeom prst="rect">
            <a:avLst/>
          </a:prstGeom>
        </p:spPr>
        <p:txBody>
          <a:bodyPr wrap="square" lIns="0" tIns="0" rIns="0" bIns="0" rtlCol="0" anchor="t">
            <a:spAutoFit/>
          </a:bodyPr>
          <a:lstStyle/>
          <a:p>
            <a:pPr algn="l">
              <a:lnSpc>
                <a:spcPts val="3842"/>
              </a:lnSpc>
              <a:spcBef>
                <a:spcPct val="0"/>
              </a:spcBef>
            </a:pPr>
            <a:r>
              <a:rPr lang="ja-JP" altLang="en-US"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全件表示</a:t>
            </a:r>
            <a:endParaRPr lang="en-US" altLang="ja-JP" sz="1400" b="1" spc="41">
              <a:solidFill>
                <a:srgbClr val="C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2228673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11C68-D328-48F5-2E34-17549DAFB3A9}"/>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9A71EEAA-243A-A66E-8B5E-C7130EC60E70}"/>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7B0961A4-AD14-72D0-DB20-6110AAAE25B9}"/>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F3D40E40-F6E0-37F4-80A0-22B6117CF064}"/>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973F4AC6-73C1-BC29-87ED-54FF5280B982}"/>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EB98BBFB-D389-C47A-7501-94B9A2A279B8}"/>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28AA3DBD-7AA8-E2B2-5048-EB625F0A3DC9}"/>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553D9D49-EA01-8C26-5901-CBEA7C1F1F2C}"/>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688720AE-2FE0-8652-BEF7-9E9622A22ED5}"/>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D0F44150-0C44-5949-0A39-2E2B61C3B7CB}"/>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566102E3-617B-4889-070F-6A500BC9CAC4}"/>
              </a:ext>
            </a:extLst>
          </p:cNvPr>
          <p:cNvSpPr txBox="1"/>
          <p:nvPr/>
        </p:nvSpPr>
        <p:spPr>
          <a:xfrm>
            <a:off x="1028700" y="1255252"/>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工夫点詳細</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3A7E05CC-AA8F-80AF-77A8-480E9122F8FD}"/>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63" name="フッター プレースホルダー 62">
            <a:extLst>
              <a:ext uri="{FF2B5EF4-FFF2-40B4-BE49-F238E27FC236}">
                <a16:creationId xmlns:a16="http://schemas.microsoft.com/office/drawing/2014/main" id="{20EDD182-1227-C3FB-5C0A-53A7DFA4FB97}"/>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961F4D5B-6192-3103-507B-714B83264ED1}"/>
              </a:ext>
            </a:extLst>
          </p:cNvPr>
          <p:cNvSpPr>
            <a:spLocks noGrp="1"/>
          </p:cNvSpPr>
          <p:nvPr>
            <p:ph type="sldNum" sz="quarter" idx="12"/>
          </p:nvPr>
        </p:nvSpPr>
        <p:spPr/>
        <p:txBody>
          <a:bodyPr/>
          <a:lstStyle/>
          <a:p>
            <a:fld id="{B6F15528-21DE-4FAA-801E-634DDDAF4B2B}" type="slidenum">
              <a:rPr lang="en-US" smtClean="0">
                <a:latin typeface="+mj-lt"/>
              </a:rPr>
              <a:pPr/>
              <a:t>41</a:t>
            </a:fld>
            <a:endParaRPr lang="en-US">
              <a:latin typeface="+mj-lt"/>
            </a:endParaRPr>
          </a:p>
        </p:txBody>
      </p:sp>
      <p:sp>
        <p:nvSpPr>
          <p:cNvPr id="65" name="日付プレースホルダー 64">
            <a:extLst>
              <a:ext uri="{FF2B5EF4-FFF2-40B4-BE49-F238E27FC236}">
                <a16:creationId xmlns:a16="http://schemas.microsoft.com/office/drawing/2014/main" id="{82A9D417-920B-E72C-8635-530C6AF16F62}"/>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sp>
        <p:nvSpPr>
          <p:cNvPr id="89" name="TextBox 25">
            <a:extLst>
              <a:ext uri="{FF2B5EF4-FFF2-40B4-BE49-F238E27FC236}">
                <a16:creationId xmlns:a16="http://schemas.microsoft.com/office/drawing/2014/main" id="{520A2E99-E114-6B74-3CC6-20A5F2F70562}"/>
              </a:ext>
            </a:extLst>
          </p:cNvPr>
          <p:cNvSpPr txBox="1"/>
          <p:nvPr/>
        </p:nvSpPr>
        <p:spPr>
          <a:xfrm>
            <a:off x="1944025" y="2467734"/>
            <a:ext cx="4976618"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返信機能の非同期処理化</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 name="TextBox 25">
            <a:extLst>
              <a:ext uri="{FF2B5EF4-FFF2-40B4-BE49-F238E27FC236}">
                <a16:creationId xmlns:a16="http://schemas.microsoft.com/office/drawing/2014/main" id="{590CB5AB-36F1-0CDF-324C-71CF6EA8FE15}"/>
              </a:ext>
            </a:extLst>
          </p:cNvPr>
          <p:cNvSpPr txBox="1"/>
          <p:nvPr/>
        </p:nvSpPr>
        <p:spPr>
          <a:xfrm>
            <a:off x="1567612" y="6075366"/>
            <a:ext cx="5916103"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非同期処理をまとめて効率化</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5" name="TextBox 26">
            <a:extLst>
              <a:ext uri="{FF2B5EF4-FFF2-40B4-BE49-F238E27FC236}">
                <a16:creationId xmlns:a16="http://schemas.microsoft.com/office/drawing/2014/main" id="{9CDE9BC9-D134-E986-6B22-C925FBDBFF78}"/>
              </a:ext>
            </a:extLst>
          </p:cNvPr>
          <p:cNvSpPr txBox="1"/>
          <p:nvPr/>
        </p:nvSpPr>
        <p:spPr>
          <a:xfrm>
            <a:off x="1473239" y="3314328"/>
            <a:ext cx="6208579" cy="2154436"/>
          </a:xfrm>
          <a:prstGeom prst="rect">
            <a:avLst/>
          </a:prstGeom>
        </p:spPr>
        <p:txBody>
          <a:bodyPr wrap="square" lIns="0" tIns="0" rIns="0" bIns="0" rtlCol="0" anchor="t">
            <a:spAutoFit/>
          </a:bodyPr>
          <a:lstStyle/>
          <a:p>
            <a:pPr algn="ctr">
              <a:spcBef>
                <a:spcPct val="0"/>
              </a:spcBef>
            </a:pP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JS</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a:t>
            </a: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fetch API</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で返信データをサーバに送信</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000" b="1" spc="41" err="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api.php</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a:t>
            </a: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POST</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受け取り</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JSON</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形式で返信データ返却</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b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b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DOM</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を更新</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 name="TextBox 26">
            <a:extLst>
              <a:ext uri="{FF2B5EF4-FFF2-40B4-BE49-F238E27FC236}">
                <a16:creationId xmlns:a16="http://schemas.microsoft.com/office/drawing/2014/main" id="{3AE1D6D4-CFD2-7E34-EDB5-84C324DA12F5}"/>
              </a:ext>
            </a:extLst>
          </p:cNvPr>
          <p:cNvSpPr txBox="1"/>
          <p:nvPr/>
        </p:nvSpPr>
        <p:spPr>
          <a:xfrm>
            <a:off x="1421375" y="6848620"/>
            <a:ext cx="6208579" cy="2154436"/>
          </a:xfrm>
          <a:prstGeom prst="rect">
            <a:avLst/>
          </a:prstGeom>
        </p:spPr>
        <p:txBody>
          <a:bodyPr wrap="square" lIns="0" tIns="0" rIns="0" bIns="0" rtlCol="0" anchor="t">
            <a:spAutoFit/>
          </a:bodyPr>
          <a:lstStyle/>
          <a:p>
            <a:pPr algn="ctr">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各画面で</a:t>
            </a: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PHP</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ファイルを作っていた</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すべてのデータ通信を</a:t>
            </a:r>
            <a:r>
              <a:rPr lang="en-US" altLang="ja-JP" sz="2000" b="1" spc="41" err="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api.php</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に統合</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各画面で</a:t>
            </a: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fetch</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a:t>
            </a:r>
            <a:r>
              <a:rPr lang="en-US" altLang="ja-JP" sz="2000" b="1" spc="41" err="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api.php</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を呼び出す</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GET/POST</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処理を</a:t>
            </a:r>
            <a:r>
              <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a:t>
            </a:r>
            <a:r>
              <a:rPr lang="ja-JP" altLang="en-US"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ファイルで管理</a:t>
            </a:r>
            <a:endParaRPr lang="en-US" altLang="ja-JP" sz="20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 name="正方形/長方形 7">
            <a:extLst>
              <a:ext uri="{FF2B5EF4-FFF2-40B4-BE49-F238E27FC236}">
                <a16:creationId xmlns:a16="http://schemas.microsoft.com/office/drawing/2014/main" id="{632DE4E9-A37E-1349-A820-EC443DA47773}"/>
              </a:ext>
            </a:extLst>
          </p:cNvPr>
          <p:cNvSpPr/>
          <p:nvPr/>
        </p:nvSpPr>
        <p:spPr>
          <a:xfrm>
            <a:off x="1892160" y="3109590"/>
            <a:ext cx="5499240" cy="243074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CF70A5F-9B31-6D88-E139-B0064828922C}"/>
              </a:ext>
            </a:extLst>
          </p:cNvPr>
          <p:cNvSpPr/>
          <p:nvPr/>
        </p:nvSpPr>
        <p:spPr>
          <a:xfrm>
            <a:off x="1892160" y="6715167"/>
            <a:ext cx="5499240" cy="243074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9" name="TextBox 25">
            <a:extLst>
              <a:ext uri="{FF2B5EF4-FFF2-40B4-BE49-F238E27FC236}">
                <a16:creationId xmlns:a16="http://schemas.microsoft.com/office/drawing/2014/main" id="{AE99A3D2-E750-B9C6-9702-F5CD474FEC45}"/>
              </a:ext>
            </a:extLst>
          </p:cNvPr>
          <p:cNvSpPr txBox="1"/>
          <p:nvPr/>
        </p:nvSpPr>
        <p:spPr>
          <a:xfrm>
            <a:off x="10130961" y="2441593"/>
            <a:ext cx="6732423"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ページング・ソート機能の実装</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0" name="TextBox 25">
            <a:extLst>
              <a:ext uri="{FF2B5EF4-FFF2-40B4-BE49-F238E27FC236}">
                <a16:creationId xmlns:a16="http://schemas.microsoft.com/office/drawing/2014/main" id="{4BD50D89-C2F1-3465-B496-7F16D3B46A24}"/>
              </a:ext>
            </a:extLst>
          </p:cNvPr>
          <p:cNvSpPr txBox="1"/>
          <p:nvPr/>
        </p:nvSpPr>
        <p:spPr>
          <a:xfrm>
            <a:off x="10731259" y="6285937"/>
            <a:ext cx="5120642"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直感的な操作のしやすさを意識</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1" name="TextBox 26">
            <a:extLst>
              <a:ext uri="{FF2B5EF4-FFF2-40B4-BE49-F238E27FC236}">
                <a16:creationId xmlns:a16="http://schemas.microsoft.com/office/drawing/2014/main" id="{0D880B55-CB84-08E7-EBA4-7712C7205E12}"/>
              </a:ext>
            </a:extLst>
          </p:cNvPr>
          <p:cNvSpPr txBox="1"/>
          <p:nvPr/>
        </p:nvSpPr>
        <p:spPr>
          <a:xfrm>
            <a:off x="10444749" y="3406926"/>
            <a:ext cx="6208579" cy="1477328"/>
          </a:xfrm>
          <a:prstGeom prst="rect">
            <a:avLst/>
          </a:prstGeom>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件数が増えても見やすい構造</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ページあたり</a:t>
            </a: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10</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件表示</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SQL</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の</a:t>
            </a:r>
            <a:r>
              <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LIMIT</a:t>
            </a: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で必要な範囲だけ取得、最適化</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2" name="TextBox 26">
            <a:extLst>
              <a:ext uri="{FF2B5EF4-FFF2-40B4-BE49-F238E27FC236}">
                <a16:creationId xmlns:a16="http://schemas.microsoft.com/office/drawing/2014/main" id="{6A5E3415-DE4A-5D73-7625-E390FD185B0B}"/>
              </a:ext>
            </a:extLst>
          </p:cNvPr>
          <p:cNvSpPr txBox="1"/>
          <p:nvPr/>
        </p:nvSpPr>
        <p:spPr>
          <a:xfrm>
            <a:off x="10187290" y="7476451"/>
            <a:ext cx="6208579" cy="1107996"/>
          </a:xfrm>
          <a:prstGeom prst="rect">
            <a:avLst/>
          </a:prstGeom>
        </p:spPr>
        <p:txBody>
          <a:bodyPr wrap="square" lIns="0" tIns="0" rIns="0" bIns="0" rtlCol="0" anchor="t">
            <a:spAutoFit/>
          </a:bodyPr>
          <a:lstStyle/>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ボタン押下時に文言を変更</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spcBef>
                <a:spcPct val="0"/>
              </a:spcBef>
            </a:pPr>
            <a:r>
              <a:rPr lang="ja-JP" altLang="en-US"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一目で何の操作ができるかが分かる</a:t>
            </a:r>
            <a:endParaRPr lang="en-US" altLang="ja-JP" sz="2400" b="1" spc="41">
              <a:solidFill>
                <a:srgbClr val="044454"/>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3" name="正方形/長方形 32">
            <a:extLst>
              <a:ext uri="{FF2B5EF4-FFF2-40B4-BE49-F238E27FC236}">
                <a16:creationId xmlns:a16="http://schemas.microsoft.com/office/drawing/2014/main" id="{BC9756F9-7E4A-C8B3-A1BC-0BAD4F30F620}"/>
              </a:ext>
            </a:extLst>
          </p:cNvPr>
          <p:cNvSpPr/>
          <p:nvPr/>
        </p:nvSpPr>
        <p:spPr>
          <a:xfrm>
            <a:off x="11008864" y="3222127"/>
            <a:ext cx="4976618" cy="70373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4EF184D2-10F7-41BA-230D-B768B770BAB0}"/>
              </a:ext>
            </a:extLst>
          </p:cNvPr>
          <p:cNvSpPr/>
          <p:nvPr/>
        </p:nvSpPr>
        <p:spPr>
          <a:xfrm>
            <a:off x="10235594" y="4059846"/>
            <a:ext cx="6732423" cy="1107993"/>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8D40B016-63CF-F763-5427-3CF8EFC70EBA}"/>
              </a:ext>
            </a:extLst>
          </p:cNvPr>
          <p:cNvSpPr/>
          <p:nvPr/>
        </p:nvSpPr>
        <p:spPr>
          <a:xfrm>
            <a:off x="10731259" y="7325632"/>
            <a:ext cx="5141962" cy="601229"/>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912E23DD-F9A2-5ABC-B629-A1981876CBF4}"/>
              </a:ext>
            </a:extLst>
          </p:cNvPr>
          <p:cNvSpPr/>
          <p:nvPr/>
        </p:nvSpPr>
        <p:spPr>
          <a:xfrm>
            <a:off x="10332487" y="8134037"/>
            <a:ext cx="6208579" cy="622419"/>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36399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796DD-BCB2-BDAE-C08F-C7188801D47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6817FAD-F211-9086-6F36-8A41453874DA}"/>
              </a:ext>
            </a:extLst>
          </p:cNvPr>
          <p:cNvSpPr/>
          <p:nvPr/>
        </p:nvSpPr>
        <p:spPr>
          <a:xfrm>
            <a:off x="1028700" y="2323294"/>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nvGrpSpPr>
          <p:cNvPr id="3" name="Group 3">
            <a:extLst>
              <a:ext uri="{FF2B5EF4-FFF2-40B4-BE49-F238E27FC236}">
                <a16:creationId xmlns:a16="http://schemas.microsoft.com/office/drawing/2014/main" id="{9C15C7CA-6425-0437-1E61-11F070DA649F}"/>
              </a:ext>
            </a:extLst>
          </p:cNvPr>
          <p:cNvGrpSpPr/>
          <p:nvPr/>
        </p:nvGrpSpPr>
        <p:grpSpPr>
          <a:xfrm>
            <a:off x="-192399" y="-167350"/>
            <a:ext cx="706780" cy="10168600"/>
            <a:chOff x="0" y="0"/>
            <a:chExt cx="942374" cy="13558134"/>
          </a:xfrm>
        </p:grpSpPr>
        <p:grpSp>
          <p:nvGrpSpPr>
            <p:cNvPr id="4" name="Group 4">
              <a:extLst>
                <a:ext uri="{FF2B5EF4-FFF2-40B4-BE49-F238E27FC236}">
                  <a16:creationId xmlns:a16="http://schemas.microsoft.com/office/drawing/2014/main" id="{61FFCADB-7AFE-18A1-A256-F16C96E52429}"/>
                </a:ext>
              </a:extLst>
            </p:cNvPr>
            <p:cNvGrpSpPr/>
            <p:nvPr/>
          </p:nvGrpSpPr>
          <p:grpSpPr>
            <a:xfrm>
              <a:off x="304842" y="604134"/>
              <a:ext cx="637532" cy="2716725"/>
              <a:chOff x="0" y="0"/>
              <a:chExt cx="125932" cy="536637"/>
            </a:xfrm>
          </p:grpSpPr>
          <p:sp>
            <p:nvSpPr>
              <p:cNvPr id="5" name="Freeform 5">
                <a:extLst>
                  <a:ext uri="{FF2B5EF4-FFF2-40B4-BE49-F238E27FC236}">
                    <a16:creationId xmlns:a16="http://schemas.microsoft.com/office/drawing/2014/main" id="{9EB44E60-B910-513E-163C-2C9DF9C99155}"/>
                  </a:ext>
                </a:extLst>
              </p:cNvPr>
              <p:cNvSpPr/>
              <p:nvPr/>
            </p:nvSpPr>
            <p:spPr>
              <a:xfrm>
                <a:off x="0" y="0"/>
                <a:ext cx="125932" cy="536637"/>
              </a:xfrm>
              <a:custGeom>
                <a:avLst/>
                <a:gdLst/>
                <a:ahLst/>
                <a:cxnLst/>
                <a:rect l="l" t="t" r="r" b="b"/>
                <a:pathLst>
                  <a:path w="125932" h="536637">
                    <a:moveTo>
                      <a:pt x="62966" y="0"/>
                    </a:moveTo>
                    <a:lnTo>
                      <a:pt x="62966" y="0"/>
                    </a:lnTo>
                    <a:cubicBezTo>
                      <a:pt x="79666" y="0"/>
                      <a:pt x="95681" y="6634"/>
                      <a:pt x="107490" y="18442"/>
                    </a:cubicBezTo>
                    <a:cubicBezTo>
                      <a:pt x="119298" y="30251"/>
                      <a:pt x="125932" y="46266"/>
                      <a:pt x="125932" y="62966"/>
                    </a:cubicBezTo>
                    <a:lnTo>
                      <a:pt x="125932" y="473671"/>
                    </a:lnTo>
                    <a:cubicBezTo>
                      <a:pt x="125932" y="508446"/>
                      <a:pt x="97741" y="536637"/>
                      <a:pt x="62966" y="536637"/>
                    </a:cubicBezTo>
                    <a:lnTo>
                      <a:pt x="62966" y="536637"/>
                    </a:lnTo>
                    <a:cubicBezTo>
                      <a:pt x="46266" y="536637"/>
                      <a:pt x="30251" y="530003"/>
                      <a:pt x="18442" y="518195"/>
                    </a:cubicBezTo>
                    <a:cubicBezTo>
                      <a:pt x="6634" y="506386"/>
                      <a:pt x="0" y="490371"/>
                      <a:pt x="0" y="473671"/>
                    </a:cubicBezTo>
                    <a:lnTo>
                      <a:pt x="0" y="62966"/>
                    </a:lnTo>
                    <a:cubicBezTo>
                      <a:pt x="0" y="28191"/>
                      <a:pt x="28191" y="0"/>
                      <a:pt x="62966"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6" name="TextBox 6">
                <a:extLst>
                  <a:ext uri="{FF2B5EF4-FFF2-40B4-BE49-F238E27FC236}">
                    <a16:creationId xmlns:a16="http://schemas.microsoft.com/office/drawing/2014/main" id="{6FA48236-2D1E-5430-68F4-230563C28FAD}"/>
                  </a:ext>
                </a:extLst>
              </p:cNvPr>
              <p:cNvSpPr txBox="1"/>
              <p:nvPr/>
            </p:nvSpPr>
            <p:spPr>
              <a:xfrm>
                <a:off x="0" y="-238125"/>
                <a:ext cx="125932" cy="774762"/>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7" name="Group 7">
              <a:extLst>
                <a:ext uri="{FF2B5EF4-FFF2-40B4-BE49-F238E27FC236}">
                  <a16:creationId xmlns:a16="http://schemas.microsoft.com/office/drawing/2014/main" id="{69EA6599-54D2-E9B3-8958-CF45DEA2D7A7}"/>
                </a:ext>
              </a:extLst>
            </p:cNvPr>
            <p:cNvGrpSpPr/>
            <p:nvPr/>
          </p:nvGrpSpPr>
          <p:grpSpPr>
            <a:xfrm>
              <a:off x="304842" y="604134"/>
              <a:ext cx="637532" cy="502824"/>
              <a:chOff x="0" y="0"/>
              <a:chExt cx="125932" cy="99323"/>
            </a:xfrm>
          </p:grpSpPr>
          <p:sp>
            <p:nvSpPr>
              <p:cNvPr id="8" name="Freeform 8">
                <a:extLst>
                  <a:ext uri="{FF2B5EF4-FFF2-40B4-BE49-F238E27FC236}">
                    <a16:creationId xmlns:a16="http://schemas.microsoft.com/office/drawing/2014/main" id="{6D9B4B14-477F-6DA1-4EA4-50CC6AE23AC8}"/>
                  </a:ext>
                </a:extLst>
              </p:cNvPr>
              <p:cNvSpPr/>
              <p:nvPr/>
            </p:nvSpPr>
            <p:spPr>
              <a:xfrm>
                <a:off x="0" y="0"/>
                <a:ext cx="125932" cy="99323"/>
              </a:xfrm>
              <a:custGeom>
                <a:avLst/>
                <a:gdLst/>
                <a:ahLst/>
                <a:cxnLst/>
                <a:rect l="l" t="t" r="r" b="b"/>
                <a:pathLst>
                  <a:path w="125932" h="99323">
                    <a:moveTo>
                      <a:pt x="0" y="0"/>
                    </a:moveTo>
                    <a:lnTo>
                      <a:pt x="125932" y="0"/>
                    </a:lnTo>
                    <a:lnTo>
                      <a:pt x="125932" y="99323"/>
                    </a:lnTo>
                    <a:lnTo>
                      <a:pt x="0" y="99323"/>
                    </a:ln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9" name="TextBox 9">
                <a:extLst>
                  <a:ext uri="{FF2B5EF4-FFF2-40B4-BE49-F238E27FC236}">
                    <a16:creationId xmlns:a16="http://schemas.microsoft.com/office/drawing/2014/main" id="{E76EB649-62DD-6C69-2BF1-C82C22CB8493}"/>
                  </a:ext>
                </a:extLst>
              </p:cNvPr>
              <p:cNvSpPr txBox="1"/>
              <p:nvPr/>
            </p:nvSpPr>
            <p:spPr>
              <a:xfrm>
                <a:off x="0" y="-238125"/>
                <a:ext cx="125932" cy="337448"/>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grpSp>
          <p:nvGrpSpPr>
            <p:cNvPr id="10" name="Group 10">
              <a:extLst>
                <a:ext uri="{FF2B5EF4-FFF2-40B4-BE49-F238E27FC236}">
                  <a16:creationId xmlns:a16="http://schemas.microsoft.com/office/drawing/2014/main" id="{1E6DAF79-8AA5-3E33-9368-FA6AA63BD62A}"/>
                </a:ext>
              </a:extLst>
            </p:cNvPr>
            <p:cNvGrpSpPr/>
            <p:nvPr/>
          </p:nvGrpSpPr>
          <p:grpSpPr>
            <a:xfrm>
              <a:off x="0" y="0"/>
              <a:ext cx="637532" cy="3431217"/>
              <a:chOff x="0" y="0"/>
              <a:chExt cx="125932" cy="677771"/>
            </a:xfrm>
          </p:grpSpPr>
          <p:sp>
            <p:nvSpPr>
              <p:cNvPr id="11" name="Freeform 11">
                <a:extLst>
                  <a:ext uri="{FF2B5EF4-FFF2-40B4-BE49-F238E27FC236}">
                    <a16:creationId xmlns:a16="http://schemas.microsoft.com/office/drawing/2014/main" id="{7720A061-7983-BC31-6442-FC7FDB22707B}"/>
                  </a:ext>
                </a:extLst>
              </p:cNvPr>
              <p:cNvSpPr/>
              <p:nvPr/>
            </p:nvSpPr>
            <p:spPr>
              <a:xfrm>
                <a:off x="0" y="0"/>
                <a:ext cx="125932" cy="677771"/>
              </a:xfrm>
              <a:custGeom>
                <a:avLst/>
                <a:gdLst/>
                <a:ahLst/>
                <a:cxnLst/>
                <a:rect l="l" t="t" r="r" b="b"/>
                <a:pathLst>
                  <a:path w="125932" h="677771">
                    <a:moveTo>
                      <a:pt x="0" y="0"/>
                    </a:moveTo>
                    <a:lnTo>
                      <a:pt x="125932" y="0"/>
                    </a:lnTo>
                    <a:lnTo>
                      <a:pt x="125932" y="677771"/>
                    </a:lnTo>
                    <a:lnTo>
                      <a:pt x="0" y="677771"/>
                    </a:lnTo>
                    <a:close/>
                  </a:path>
                </a:pathLst>
              </a:custGeom>
              <a:solidFill>
                <a:srgbClr val="F3F2F3"/>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2" name="TextBox 12">
                <a:extLst>
                  <a:ext uri="{FF2B5EF4-FFF2-40B4-BE49-F238E27FC236}">
                    <a16:creationId xmlns:a16="http://schemas.microsoft.com/office/drawing/2014/main" id="{71290B7F-2CCF-E1E6-5268-AD4675EF0239}"/>
                  </a:ext>
                </a:extLst>
              </p:cNvPr>
              <p:cNvSpPr txBox="1"/>
              <p:nvPr/>
            </p:nvSpPr>
            <p:spPr>
              <a:xfrm>
                <a:off x="0" y="-238125"/>
                <a:ext cx="125932" cy="915896"/>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3" name="AutoShape 13">
              <a:extLst>
                <a:ext uri="{FF2B5EF4-FFF2-40B4-BE49-F238E27FC236}">
                  <a16:creationId xmlns:a16="http://schemas.microsoft.com/office/drawing/2014/main" id="{3B37062E-1105-11B9-6776-756E572AC5E6}"/>
                </a:ext>
              </a:extLst>
            </p:cNvPr>
            <p:cNvSpPr/>
            <p:nvPr/>
          </p:nvSpPr>
          <p:spPr>
            <a:xfrm flipH="1" flipV="1">
              <a:off x="662932" y="604134"/>
              <a:ext cx="0" cy="12954000"/>
            </a:xfrm>
            <a:prstGeom prst="line">
              <a:avLst/>
            </a:prstGeom>
            <a:ln w="63500" cap="flat">
              <a:solidFill>
                <a:srgbClr val="044454"/>
              </a:solidFill>
              <a:prstDash val="solid"/>
              <a:headEnd type="none" w="sm" len="sm"/>
              <a:tailEnd type="none" w="sm" len="sm"/>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14" name="Group 14">
            <a:extLst>
              <a:ext uri="{FF2B5EF4-FFF2-40B4-BE49-F238E27FC236}">
                <a16:creationId xmlns:a16="http://schemas.microsoft.com/office/drawing/2014/main" id="{E400D803-F400-6151-BD31-7BC9F1554F40}"/>
              </a:ext>
            </a:extLst>
          </p:cNvPr>
          <p:cNvGrpSpPr/>
          <p:nvPr/>
        </p:nvGrpSpPr>
        <p:grpSpPr>
          <a:xfrm>
            <a:off x="1365940" y="2940142"/>
            <a:ext cx="1691585" cy="1691585"/>
            <a:chOff x="0" y="0"/>
            <a:chExt cx="2255447" cy="2255447"/>
          </a:xfrm>
        </p:grpSpPr>
        <p:grpSp>
          <p:nvGrpSpPr>
            <p:cNvPr id="15" name="Group 15">
              <a:extLst>
                <a:ext uri="{FF2B5EF4-FFF2-40B4-BE49-F238E27FC236}">
                  <a16:creationId xmlns:a16="http://schemas.microsoft.com/office/drawing/2014/main" id="{1A0DEDF6-0AF6-2960-27A5-E6320A536105}"/>
                </a:ext>
              </a:extLst>
            </p:cNvPr>
            <p:cNvGrpSpPr/>
            <p:nvPr/>
          </p:nvGrpSpPr>
          <p:grpSpPr>
            <a:xfrm>
              <a:off x="0" y="0"/>
              <a:ext cx="2255447" cy="2255447"/>
              <a:chOff x="0" y="0"/>
              <a:chExt cx="445520" cy="445520"/>
            </a:xfrm>
          </p:grpSpPr>
          <p:sp>
            <p:nvSpPr>
              <p:cNvPr id="16" name="Freeform 16">
                <a:extLst>
                  <a:ext uri="{FF2B5EF4-FFF2-40B4-BE49-F238E27FC236}">
                    <a16:creationId xmlns:a16="http://schemas.microsoft.com/office/drawing/2014/main" id="{67ACE2EA-8682-C76D-FD4D-1A84585A67D8}"/>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17" name="TextBox 17">
                <a:extLst>
                  <a:ext uri="{FF2B5EF4-FFF2-40B4-BE49-F238E27FC236}">
                    <a16:creationId xmlns:a16="http://schemas.microsoft.com/office/drawing/2014/main" id="{81AAFFE0-B28C-8E01-EB02-61C43D5B51D6}"/>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18" name="Freeform 18">
              <a:extLst>
                <a:ext uri="{FF2B5EF4-FFF2-40B4-BE49-F238E27FC236}">
                  <a16:creationId xmlns:a16="http://schemas.microsoft.com/office/drawing/2014/main" id="{F54F2D59-7379-F2D8-3AE9-FFDF845470B6}"/>
                </a:ext>
              </a:extLst>
            </p:cNvPr>
            <p:cNvSpPr/>
            <p:nvPr/>
          </p:nvSpPr>
          <p:spPr>
            <a:xfrm>
              <a:off x="397971" y="388563"/>
              <a:ext cx="1459506" cy="1478321"/>
            </a:xfrm>
            <a:custGeom>
              <a:avLst/>
              <a:gdLst/>
              <a:ahLst/>
              <a:cxnLst/>
              <a:rect l="l" t="t" r="r" b="b"/>
              <a:pathLst>
                <a:path w="1459506" h="1478321">
                  <a:moveTo>
                    <a:pt x="0" y="0"/>
                  </a:moveTo>
                  <a:lnTo>
                    <a:pt x="1459505" y="0"/>
                  </a:lnTo>
                  <a:lnTo>
                    <a:pt x="1459505" y="1478321"/>
                  </a:lnTo>
                  <a:lnTo>
                    <a:pt x="0" y="14783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19" name="TextBox 19">
            <a:extLst>
              <a:ext uri="{FF2B5EF4-FFF2-40B4-BE49-F238E27FC236}">
                <a16:creationId xmlns:a16="http://schemas.microsoft.com/office/drawing/2014/main" id="{18717FC5-1EFF-60DF-CCCC-D8D61A28D0EB}"/>
              </a:ext>
            </a:extLst>
          </p:cNvPr>
          <p:cNvSpPr txBox="1"/>
          <p:nvPr/>
        </p:nvSpPr>
        <p:spPr>
          <a:xfrm>
            <a:off x="3096086" y="1174265"/>
            <a:ext cx="8115300" cy="940963"/>
          </a:xfrm>
          <a:prstGeom prst="rect">
            <a:avLst/>
          </a:prstGeom>
        </p:spPr>
        <p:txBody>
          <a:bodyPr lIns="0" tIns="0" rIns="0" bIns="0" rtlCol="0" anchor="t">
            <a:spAutoFit/>
          </a:bodyPr>
          <a:lstStyle/>
          <a:p>
            <a:pPr algn="l">
              <a:lnSpc>
                <a:spcPts val="8234"/>
              </a:lnSpc>
              <a:spcBef>
                <a:spcPct val="0"/>
              </a:spcBef>
            </a:pPr>
            <a:r>
              <a:rPr lang="ja-JP" alt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rPr>
              <a:t>開発概要</a:t>
            </a:r>
            <a:endParaRPr lang="en-US" sz="4499" b="1" spc="89">
              <a:solidFill>
                <a:srgbClr val="044454"/>
              </a:solidFill>
              <a:latin typeface="Noto Sans JP Bold" panose="020B0200000000000000" pitchFamily="50" charset="-128"/>
              <a:ea typeface="Noto Sans JP Bold" panose="020B0200000000000000" pitchFamily="50" charset="-128"/>
              <a:cs typeface="UD角ゴ_スモール（N仕様） Semi-Bold"/>
              <a:sym typeface="UD角ゴ_スモール（N仕様） Semi-Bold"/>
            </a:endParaRPr>
          </a:p>
        </p:txBody>
      </p:sp>
      <p:sp>
        <p:nvSpPr>
          <p:cNvPr id="21" name="TextBox 21">
            <a:extLst>
              <a:ext uri="{FF2B5EF4-FFF2-40B4-BE49-F238E27FC236}">
                <a16:creationId xmlns:a16="http://schemas.microsoft.com/office/drawing/2014/main" id="{7F220D97-3CBA-E2EE-0521-387EB296F96D}"/>
              </a:ext>
            </a:extLst>
          </p:cNvPr>
          <p:cNvSpPr txBox="1"/>
          <p:nvPr/>
        </p:nvSpPr>
        <p:spPr>
          <a:xfrm>
            <a:off x="1049413" y="606894"/>
            <a:ext cx="1516766" cy="1760547"/>
          </a:xfrm>
          <a:prstGeom prst="rect">
            <a:avLst/>
          </a:prstGeom>
        </p:spPr>
        <p:txBody>
          <a:bodyPr wrap="square" lIns="0" tIns="0" rIns="0" bIns="0" rtlCol="0" anchor="t">
            <a:spAutoFit/>
          </a:bodyPr>
          <a:lstStyle/>
          <a:p>
            <a:pPr algn="l">
              <a:lnSpc>
                <a:spcPts val="15555"/>
              </a:lnSpc>
              <a:spcBef>
                <a:spcPct val="0"/>
              </a:spcBef>
            </a:pPr>
            <a:r>
              <a:rPr lang="en-US" sz="8500" b="1" spc="170">
                <a:solidFill>
                  <a:srgbClr val="044454"/>
                </a:solidFill>
                <a:latin typeface="Noto Sans JP Bold" panose="020B0200000000000000" pitchFamily="50" charset="-128"/>
                <a:ea typeface="Noto Sans JP Bold" panose="020B0200000000000000" pitchFamily="50" charset="-128"/>
                <a:cs typeface="Gotham Bold"/>
                <a:sym typeface="Gotham Bold"/>
              </a:rPr>
              <a:t>02</a:t>
            </a:r>
          </a:p>
        </p:txBody>
      </p:sp>
      <p:sp>
        <p:nvSpPr>
          <p:cNvPr id="22" name="TextBox 22">
            <a:extLst>
              <a:ext uri="{FF2B5EF4-FFF2-40B4-BE49-F238E27FC236}">
                <a16:creationId xmlns:a16="http://schemas.microsoft.com/office/drawing/2014/main" id="{368D99E8-EE37-27D6-986A-EC12237D4E5D}"/>
              </a:ext>
            </a:extLst>
          </p:cNvPr>
          <p:cNvSpPr txBox="1"/>
          <p:nvPr/>
        </p:nvSpPr>
        <p:spPr>
          <a:xfrm>
            <a:off x="3404765" y="2939064"/>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開発条件・前提・開発範囲</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3" name="TextBox 23">
            <a:extLst>
              <a:ext uri="{FF2B5EF4-FFF2-40B4-BE49-F238E27FC236}">
                <a16:creationId xmlns:a16="http://schemas.microsoft.com/office/drawing/2014/main" id="{1808F853-048A-233A-76B2-6B35C3F1BFCA}"/>
              </a:ext>
            </a:extLst>
          </p:cNvPr>
          <p:cNvSpPr txBox="1"/>
          <p:nvPr/>
        </p:nvSpPr>
        <p:spPr>
          <a:xfrm>
            <a:off x="3404765" y="3709533"/>
            <a:ext cx="13854535" cy="917046"/>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実習としての個人開発のため、期間や開発範囲を定める</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l">
              <a:lnSpc>
                <a:spcPts val="3842"/>
              </a:lnSpc>
              <a:spcBef>
                <a:spcPct val="0"/>
              </a:spcBef>
            </a:pP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PHP</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や</a:t>
            </a:r>
            <a:r>
              <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JavaScript</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など、初めて使う言語やツールの理解が大前提</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4" name="TextBox 24">
            <a:extLst>
              <a:ext uri="{FF2B5EF4-FFF2-40B4-BE49-F238E27FC236}">
                <a16:creationId xmlns:a16="http://schemas.microsoft.com/office/drawing/2014/main" id="{D4C172B6-02DA-A706-7215-FCFDBAB46F88}"/>
              </a:ext>
            </a:extLst>
          </p:cNvPr>
          <p:cNvSpPr txBox="1"/>
          <p:nvPr/>
        </p:nvSpPr>
        <p:spPr>
          <a:xfrm>
            <a:off x="3404765" y="5257801"/>
            <a:ext cx="8115300" cy="639214"/>
          </a:xfrm>
          <a:prstGeom prst="rect">
            <a:avLst/>
          </a:prstGeom>
        </p:spPr>
        <p:txBody>
          <a:bodyPr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開発環境・使用ツール</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5" name="TextBox 25">
            <a:extLst>
              <a:ext uri="{FF2B5EF4-FFF2-40B4-BE49-F238E27FC236}">
                <a16:creationId xmlns:a16="http://schemas.microsoft.com/office/drawing/2014/main" id="{F368C5F7-98CD-3A81-C8CD-024C8F605215}"/>
              </a:ext>
            </a:extLst>
          </p:cNvPr>
          <p:cNvSpPr txBox="1"/>
          <p:nvPr/>
        </p:nvSpPr>
        <p:spPr>
          <a:xfrm>
            <a:off x="3404764" y="6241187"/>
            <a:ext cx="13854535" cy="429733"/>
          </a:xfrm>
          <a:prstGeom prst="rect">
            <a:avLst/>
          </a:prstGeom>
        </p:spPr>
        <p:txBody>
          <a:bodyPr lIns="0" tIns="0" rIns="0" bIns="0" rtlCol="0" anchor="t">
            <a:spAutoFit/>
          </a:bodyPr>
          <a:lstStyle/>
          <a:p>
            <a:pPr algn="l">
              <a:lnSpc>
                <a:spcPts val="3842"/>
              </a:lnSpc>
              <a:spcBef>
                <a:spcPct val="0"/>
              </a:spcBef>
            </a:pP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開発ツール、言語、環境の概要</a:t>
            </a:r>
            <a:endPar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26" name="TextBox 26">
            <a:extLst>
              <a:ext uri="{FF2B5EF4-FFF2-40B4-BE49-F238E27FC236}">
                <a16:creationId xmlns:a16="http://schemas.microsoft.com/office/drawing/2014/main" id="{C34B8CCC-566A-D031-6782-00A039489628}"/>
              </a:ext>
            </a:extLst>
          </p:cNvPr>
          <p:cNvSpPr txBox="1"/>
          <p:nvPr/>
        </p:nvSpPr>
        <p:spPr>
          <a:xfrm>
            <a:off x="3398104" y="7566715"/>
            <a:ext cx="10539835" cy="639214"/>
          </a:xfrm>
          <a:prstGeom prst="rect">
            <a:avLst/>
          </a:prstGeom>
        </p:spPr>
        <p:txBody>
          <a:bodyPr wrap="square" lIns="0" tIns="0" rIns="0" bIns="0" rtlCol="0" anchor="t">
            <a:spAutoFit/>
          </a:bodyPr>
          <a:lstStyle/>
          <a:p>
            <a:pPr algn="l">
              <a:lnSpc>
                <a:spcPts val="5489"/>
              </a:lnSpc>
              <a:spcBef>
                <a:spcPct val="0"/>
              </a:spcBef>
            </a:pPr>
            <a:r>
              <a:rPr lang="ja-JP" alt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rPr>
              <a:t>開発の流れと全体スケジュール</a:t>
            </a:r>
            <a:endParaRPr lang="en-US" sz="3600" b="1" spc="59">
              <a:solidFill>
                <a:srgbClr val="044454"/>
              </a:solidFill>
              <a:latin typeface="Noto Sans JP Bold" panose="020B0200000000000000" pitchFamily="50" charset="-128"/>
              <a:ea typeface="Noto Sans JP Bold" panose="020B0200000000000000" pitchFamily="50" charset="-128"/>
              <a:cs typeface="UD角ゴ_スモール（N仕様） Bold"/>
              <a:sym typeface="UD角ゴ_スモール（N仕様） Bold"/>
            </a:endParaRPr>
          </a:p>
        </p:txBody>
      </p:sp>
      <p:sp>
        <p:nvSpPr>
          <p:cNvPr id="27" name="TextBox 27">
            <a:extLst>
              <a:ext uri="{FF2B5EF4-FFF2-40B4-BE49-F238E27FC236}">
                <a16:creationId xmlns:a16="http://schemas.microsoft.com/office/drawing/2014/main" id="{5A680F6A-7DB0-5722-4473-58C87F075C5B}"/>
              </a:ext>
            </a:extLst>
          </p:cNvPr>
          <p:cNvSpPr txBox="1"/>
          <p:nvPr/>
        </p:nvSpPr>
        <p:spPr>
          <a:xfrm>
            <a:off x="3404764" y="8248161"/>
            <a:ext cx="13854535" cy="917046"/>
          </a:xfrm>
          <a:prstGeom prst="rect">
            <a:avLst/>
          </a:prstGeom>
        </p:spPr>
        <p:txBody>
          <a:bodyPr lIns="0" tIns="0" rIns="0" bIns="0" rtlCol="0" anchor="t">
            <a:spAutoFit/>
          </a:bodyPr>
          <a:lstStyle/>
          <a:p>
            <a:pPr algn="l">
              <a:lnSpc>
                <a:spcPts val="3842"/>
              </a:lnSpc>
              <a:spcBef>
                <a:spcPct val="0"/>
              </a:spcBef>
            </a:pP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か月半の期間の中で要件定義～設計～開発～テストを行った</a:t>
            </a:r>
            <a:b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b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Backlog</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や</a:t>
            </a:r>
            <a:r>
              <a:rPr lang="en-US" altLang="ja-JP"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Git</a:t>
            </a:r>
            <a:r>
              <a:rPr lang="ja-JP" alt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を使い、スケジュール・タスク管理を行った</a:t>
            </a:r>
            <a:endParaRPr lang="en-US" sz="2099"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28" name="Group 28">
            <a:extLst>
              <a:ext uri="{FF2B5EF4-FFF2-40B4-BE49-F238E27FC236}">
                <a16:creationId xmlns:a16="http://schemas.microsoft.com/office/drawing/2014/main" id="{10E63EDC-2DB6-1CFA-B958-4C64AC5D0DF8}"/>
              </a:ext>
            </a:extLst>
          </p:cNvPr>
          <p:cNvGrpSpPr/>
          <p:nvPr/>
        </p:nvGrpSpPr>
        <p:grpSpPr>
          <a:xfrm>
            <a:off x="1365940" y="5253428"/>
            <a:ext cx="1691585" cy="1691585"/>
            <a:chOff x="0" y="0"/>
            <a:chExt cx="2255447" cy="2255447"/>
          </a:xfrm>
        </p:grpSpPr>
        <p:grpSp>
          <p:nvGrpSpPr>
            <p:cNvPr id="29" name="Group 29">
              <a:extLst>
                <a:ext uri="{FF2B5EF4-FFF2-40B4-BE49-F238E27FC236}">
                  <a16:creationId xmlns:a16="http://schemas.microsoft.com/office/drawing/2014/main" id="{E23C3201-4592-7F8F-9A9A-73EB070BE1A2}"/>
                </a:ext>
              </a:extLst>
            </p:cNvPr>
            <p:cNvGrpSpPr/>
            <p:nvPr/>
          </p:nvGrpSpPr>
          <p:grpSpPr>
            <a:xfrm>
              <a:off x="0" y="0"/>
              <a:ext cx="2255447" cy="2255447"/>
              <a:chOff x="0" y="0"/>
              <a:chExt cx="445520" cy="445520"/>
            </a:xfrm>
          </p:grpSpPr>
          <p:sp>
            <p:nvSpPr>
              <p:cNvPr id="30" name="Freeform 30">
                <a:extLst>
                  <a:ext uri="{FF2B5EF4-FFF2-40B4-BE49-F238E27FC236}">
                    <a16:creationId xmlns:a16="http://schemas.microsoft.com/office/drawing/2014/main" id="{780691CD-FBAE-CE6C-CD28-6638507E9926}"/>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1" name="TextBox 31">
                <a:extLst>
                  <a:ext uri="{FF2B5EF4-FFF2-40B4-BE49-F238E27FC236}">
                    <a16:creationId xmlns:a16="http://schemas.microsoft.com/office/drawing/2014/main" id="{B2843776-0357-52B7-56BC-E0BD846CF54B}"/>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2" name="Freeform 32">
              <a:extLst>
                <a:ext uri="{FF2B5EF4-FFF2-40B4-BE49-F238E27FC236}">
                  <a16:creationId xmlns:a16="http://schemas.microsoft.com/office/drawing/2014/main" id="{6FE9F292-162A-C83E-0E3E-1F0A2DECA616}"/>
                </a:ext>
              </a:extLst>
            </p:cNvPr>
            <p:cNvSpPr/>
            <p:nvPr/>
          </p:nvSpPr>
          <p:spPr>
            <a:xfrm>
              <a:off x="397971" y="303568"/>
              <a:ext cx="1459506" cy="1648312"/>
            </a:xfrm>
            <a:custGeom>
              <a:avLst/>
              <a:gdLst/>
              <a:ahLst/>
              <a:cxnLst/>
              <a:rect l="l" t="t" r="r" b="b"/>
              <a:pathLst>
                <a:path w="1459506" h="1648312">
                  <a:moveTo>
                    <a:pt x="0" y="0"/>
                  </a:moveTo>
                  <a:lnTo>
                    <a:pt x="1459505" y="0"/>
                  </a:lnTo>
                  <a:lnTo>
                    <a:pt x="1459505" y="1648312"/>
                  </a:lnTo>
                  <a:lnTo>
                    <a:pt x="0" y="164831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grpSp>
      <p:grpSp>
        <p:nvGrpSpPr>
          <p:cNvPr id="33" name="Group 33">
            <a:extLst>
              <a:ext uri="{FF2B5EF4-FFF2-40B4-BE49-F238E27FC236}">
                <a16:creationId xmlns:a16="http://schemas.microsoft.com/office/drawing/2014/main" id="{3ADC6593-AF13-E94F-C990-425B8B918B66}"/>
              </a:ext>
            </a:extLst>
          </p:cNvPr>
          <p:cNvGrpSpPr/>
          <p:nvPr/>
        </p:nvGrpSpPr>
        <p:grpSpPr>
          <a:xfrm>
            <a:off x="1365940" y="7566715"/>
            <a:ext cx="1691585" cy="1691585"/>
            <a:chOff x="0" y="0"/>
            <a:chExt cx="2255447" cy="2255447"/>
          </a:xfrm>
        </p:grpSpPr>
        <p:grpSp>
          <p:nvGrpSpPr>
            <p:cNvPr id="34" name="Group 34">
              <a:extLst>
                <a:ext uri="{FF2B5EF4-FFF2-40B4-BE49-F238E27FC236}">
                  <a16:creationId xmlns:a16="http://schemas.microsoft.com/office/drawing/2014/main" id="{DA146209-BE48-ED3B-65C1-FBAB1BAE7144}"/>
                </a:ext>
              </a:extLst>
            </p:cNvPr>
            <p:cNvGrpSpPr/>
            <p:nvPr/>
          </p:nvGrpSpPr>
          <p:grpSpPr>
            <a:xfrm>
              <a:off x="0" y="0"/>
              <a:ext cx="2255447" cy="2255447"/>
              <a:chOff x="0" y="0"/>
              <a:chExt cx="445520" cy="445520"/>
            </a:xfrm>
          </p:grpSpPr>
          <p:sp>
            <p:nvSpPr>
              <p:cNvPr id="35" name="Freeform 35">
                <a:extLst>
                  <a:ext uri="{FF2B5EF4-FFF2-40B4-BE49-F238E27FC236}">
                    <a16:creationId xmlns:a16="http://schemas.microsoft.com/office/drawing/2014/main" id="{3D84A147-DDBC-D40B-4D9F-82370255F1F5}"/>
                  </a:ext>
                </a:extLst>
              </p:cNvPr>
              <p:cNvSpPr/>
              <p:nvPr/>
            </p:nvSpPr>
            <p:spPr>
              <a:xfrm>
                <a:off x="0" y="0"/>
                <a:ext cx="445520" cy="445520"/>
              </a:xfrm>
              <a:custGeom>
                <a:avLst/>
                <a:gdLst/>
                <a:ahLst/>
                <a:cxnLst/>
                <a:rect l="l" t="t" r="r" b="b"/>
                <a:pathLst>
                  <a:path w="445520" h="445520">
                    <a:moveTo>
                      <a:pt x="137302" y="0"/>
                    </a:moveTo>
                    <a:lnTo>
                      <a:pt x="308219" y="0"/>
                    </a:lnTo>
                    <a:cubicBezTo>
                      <a:pt x="344633" y="0"/>
                      <a:pt x="379557" y="14466"/>
                      <a:pt x="405306" y="40215"/>
                    </a:cubicBezTo>
                    <a:cubicBezTo>
                      <a:pt x="431055" y="65964"/>
                      <a:pt x="445520" y="100887"/>
                      <a:pt x="445520" y="137302"/>
                    </a:cubicBezTo>
                    <a:lnTo>
                      <a:pt x="445520" y="308219"/>
                    </a:lnTo>
                    <a:cubicBezTo>
                      <a:pt x="445520" y="384048"/>
                      <a:pt x="384048" y="445520"/>
                      <a:pt x="308219" y="445520"/>
                    </a:cubicBezTo>
                    <a:lnTo>
                      <a:pt x="137302" y="445520"/>
                    </a:lnTo>
                    <a:cubicBezTo>
                      <a:pt x="61472" y="445520"/>
                      <a:pt x="0" y="384048"/>
                      <a:pt x="0" y="308219"/>
                    </a:cubicBezTo>
                    <a:lnTo>
                      <a:pt x="0" y="137302"/>
                    </a:lnTo>
                    <a:cubicBezTo>
                      <a:pt x="0" y="61472"/>
                      <a:pt x="61472" y="0"/>
                      <a:pt x="137302" y="0"/>
                    </a:cubicBezTo>
                    <a:close/>
                  </a:path>
                </a:pathLst>
              </a:custGeom>
              <a:solidFill>
                <a:srgbClr val="044454"/>
              </a:solidFill>
            </p:spPr>
            <p:txBody>
              <a:bodyPr/>
              <a:lstStyle/>
              <a:p>
                <a:endParaRPr lang="ja-JP" altLang="en-US">
                  <a:latin typeface="Noto Sans JP Bold" panose="020B0200000000000000" pitchFamily="50" charset="-128"/>
                  <a:ea typeface="Noto Sans JP Bold" panose="020B0200000000000000" pitchFamily="50" charset="-128"/>
                </a:endParaRPr>
              </a:p>
            </p:txBody>
          </p:sp>
          <p:sp>
            <p:nvSpPr>
              <p:cNvPr id="36" name="TextBox 36">
                <a:extLst>
                  <a:ext uri="{FF2B5EF4-FFF2-40B4-BE49-F238E27FC236}">
                    <a16:creationId xmlns:a16="http://schemas.microsoft.com/office/drawing/2014/main" id="{429931D1-362F-9C7B-19C5-5B0DF09ECE69}"/>
                  </a:ext>
                </a:extLst>
              </p:cNvPr>
              <p:cNvSpPr txBox="1"/>
              <p:nvPr/>
            </p:nvSpPr>
            <p:spPr>
              <a:xfrm>
                <a:off x="0" y="-238125"/>
                <a:ext cx="445520" cy="683645"/>
              </a:xfrm>
              <a:prstGeom prst="rect">
                <a:avLst/>
              </a:prstGeom>
            </p:spPr>
            <p:txBody>
              <a:bodyPr lIns="50800" tIns="50800" rIns="50800" bIns="50800" rtlCol="0" anchor="ctr"/>
              <a:lstStyle/>
              <a:p>
                <a:pPr algn="ctr">
                  <a:lnSpc>
                    <a:spcPts val="2745"/>
                  </a:lnSpc>
                </a:pPr>
                <a:endParaRPr>
                  <a:latin typeface="Noto Sans JP Bold" panose="020B0200000000000000" pitchFamily="50" charset="-128"/>
                  <a:ea typeface="Noto Sans JP Bold" panose="020B0200000000000000" pitchFamily="50" charset="-128"/>
                </a:endParaRPr>
              </a:p>
            </p:txBody>
          </p:sp>
        </p:grpSp>
        <p:sp>
          <p:nvSpPr>
            <p:cNvPr id="37" name="Freeform 37">
              <a:extLst>
                <a:ext uri="{FF2B5EF4-FFF2-40B4-BE49-F238E27FC236}">
                  <a16:creationId xmlns:a16="http://schemas.microsoft.com/office/drawing/2014/main" id="{DE58AE8A-AA17-80D2-3D27-43ED9655774D}"/>
                </a:ext>
              </a:extLst>
            </p:cNvPr>
            <p:cNvSpPr/>
            <p:nvPr/>
          </p:nvSpPr>
          <p:spPr>
            <a:xfrm>
              <a:off x="454106" y="241384"/>
              <a:ext cx="1347236" cy="1772679"/>
            </a:xfrm>
            <a:custGeom>
              <a:avLst/>
              <a:gdLst/>
              <a:ahLst/>
              <a:cxnLst/>
              <a:rect l="l" t="t" r="r" b="b"/>
              <a:pathLst>
                <a:path w="1347236" h="1772679">
                  <a:moveTo>
                    <a:pt x="0" y="0"/>
                  </a:moveTo>
                  <a:lnTo>
                    <a:pt x="1347236" y="0"/>
                  </a:lnTo>
                  <a:lnTo>
                    <a:pt x="1347236" y="1772679"/>
                  </a:lnTo>
                  <a:lnTo>
                    <a:pt x="0" y="177267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ja-JP" altLang="en-US">
                <a:latin typeface="Noto Sans JP Bold" panose="020B0200000000000000" pitchFamily="50" charset="-128"/>
                <a:ea typeface="Noto Sans JP Bold" panose="020B0200000000000000" pitchFamily="50" charset="-128"/>
              </a:endParaRPr>
            </a:p>
          </p:txBody>
        </p:sp>
      </p:grpSp>
      <p:sp>
        <p:nvSpPr>
          <p:cNvPr id="39" name="フッター プレースホルダー 38">
            <a:extLst>
              <a:ext uri="{FF2B5EF4-FFF2-40B4-BE49-F238E27FC236}">
                <a16:creationId xmlns:a16="http://schemas.microsoft.com/office/drawing/2014/main" id="{4D7522A6-0D79-75F8-0D25-4E047F3424C7}"/>
              </a:ext>
            </a:extLst>
          </p:cNvPr>
          <p:cNvSpPr>
            <a:spLocks noGrp="1"/>
          </p:cNvSpPr>
          <p:nvPr>
            <p:ph type="ftr" sz="quarter" idx="11"/>
          </p:nvPr>
        </p:nvSpPr>
        <p:spPr>
          <a:xfrm>
            <a:off x="4962525" y="9334502"/>
            <a:ext cx="8362950" cy="677862"/>
          </a:xfrm>
        </p:spPr>
        <p:txBody>
          <a:bodyPr/>
          <a:lstStyle/>
          <a:p>
            <a:r>
              <a:rPr lang="ja-JP" altLang="en-US"/>
              <a:t>スレッドアプリ開発最終報告書　東京国際工科専門職大学　坂井壱謙</a:t>
            </a:r>
            <a:endParaRPr lang="en-US"/>
          </a:p>
        </p:txBody>
      </p:sp>
      <p:sp>
        <p:nvSpPr>
          <p:cNvPr id="54" name="Freeform 19">
            <a:extLst>
              <a:ext uri="{FF2B5EF4-FFF2-40B4-BE49-F238E27FC236}">
                <a16:creationId xmlns:a16="http://schemas.microsoft.com/office/drawing/2014/main" id="{D713E250-7FB9-DFC1-8DA7-C9A65D2FDA51}"/>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背景と目的</a:t>
            </a:r>
          </a:p>
        </p:txBody>
      </p:sp>
      <p:sp>
        <p:nvSpPr>
          <p:cNvPr id="77" name="Freeform 19">
            <a:extLst>
              <a:ext uri="{FF2B5EF4-FFF2-40B4-BE49-F238E27FC236}">
                <a16:creationId xmlns:a16="http://schemas.microsoft.com/office/drawing/2014/main" id="{7C7CC5D4-6438-83DC-3C21-1D294EFA460A}"/>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開発概要</a:t>
            </a:r>
          </a:p>
        </p:txBody>
      </p:sp>
      <p:sp>
        <p:nvSpPr>
          <p:cNvPr id="78" name="Freeform 19">
            <a:extLst>
              <a:ext uri="{FF2B5EF4-FFF2-40B4-BE49-F238E27FC236}">
                <a16:creationId xmlns:a16="http://schemas.microsoft.com/office/drawing/2014/main" id="{288A31F3-3D7D-42DC-8B2B-8EB809445A30}"/>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設計・構成</a:t>
            </a:r>
          </a:p>
        </p:txBody>
      </p:sp>
      <p:sp>
        <p:nvSpPr>
          <p:cNvPr id="79" name="Freeform 19">
            <a:extLst>
              <a:ext uri="{FF2B5EF4-FFF2-40B4-BE49-F238E27FC236}">
                <a16:creationId xmlns:a16="http://schemas.microsoft.com/office/drawing/2014/main" id="{EB4AF7BA-74DA-3280-5755-AC66394DCFF6}"/>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Noto Sans JP Bold" panose="020B0200000000000000" pitchFamily="50" charset="-128"/>
                <a:ea typeface="Noto Sans JP Bold" panose="020B0200000000000000" pitchFamily="50" charset="-128"/>
              </a:rPr>
              <a:t>実装画面・デモ</a:t>
            </a:r>
          </a:p>
        </p:txBody>
      </p:sp>
      <p:sp>
        <p:nvSpPr>
          <p:cNvPr id="80" name="Freeform 19">
            <a:extLst>
              <a:ext uri="{FF2B5EF4-FFF2-40B4-BE49-F238E27FC236}">
                <a16:creationId xmlns:a16="http://schemas.microsoft.com/office/drawing/2014/main" id="{5F65273C-16D8-8F3D-8516-97D9822A0242}"/>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工夫・改善点</a:t>
            </a:r>
          </a:p>
        </p:txBody>
      </p:sp>
      <p:sp>
        <p:nvSpPr>
          <p:cNvPr id="81" name="Freeform 19">
            <a:extLst>
              <a:ext uri="{FF2B5EF4-FFF2-40B4-BE49-F238E27FC236}">
                <a16:creationId xmlns:a16="http://schemas.microsoft.com/office/drawing/2014/main" id="{BDC7A838-7C9C-D86D-0F1D-7CA407187CCB}"/>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テスト・検証</a:t>
            </a:r>
          </a:p>
        </p:txBody>
      </p:sp>
      <p:sp>
        <p:nvSpPr>
          <p:cNvPr id="82" name="Freeform 19">
            <a:extLst>
              <a:ext uri="{FF2B5EF4-FFF2-40B4-BE49-F238E27FC236}">
                <a16:creationId xmlns:a16="http://schemas.microsoft.com/office/drawing/2014/main" id="{B919D62C-97E1-F0E3-C181-C0DD6DC26186}"/>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結果・考察</a:t>
            </a:r>
          </a:p>
        </p:txBody>
      </p:sp>
      <p:sp>
        <p:nvSpPr>
          <p:cNvPr id="83" name="Freeform 19">
            <a:extLst>
              <a:ext uri="{FF2B5EF4-FFF2-40B4-BE49-F238E27FC236}">
                <a16:creationId xmlns:a16="http://schemas.microsoft.com/office/drawing/2014/main" id="{B9149319-7DBF-776D-83B3-318873083F15}"/>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Noto Sans JP Bold" panose="020B0200000000000000" pitchFamily="50" charset="-128"/>
                <a:ea typeface="Noto Sans JP Bold" panose="020B0200000000000000" pitchFamily="50" charset="-128"/>
              </a:rPr>
              <a:t>まとめ</a:t>
            </a:r>
          </a:p>
        </p:txBody>
      </p:sp>
      <p:sp>
        <p:nvSpPr>
          <p:cNvPr id="84" name="Freeform 19">
            <a:extLst>
              <a:ext uri="{FF2B5EF4-FFF2-40B4-BE49-F238E27FC236}">
                <a16:creationId xmlns:a16="http://schemas.microsoft.com/office/drawing/2014/main" id="{BE018C04-C194-AF43-5D1C-156B089565DA}"/>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Noto Sans JP Bold" panose="020B0200000000000000" pitchFamily="50" charset="-128"/>
                <a:ea typeface="Noto Sans JP Bold" panose="020B0200000000000000" pitchFamily="50" charset="-128"/>
              </a:rPr>
              <a:t>APPENDIX</a:t>
            </a:r>
            <a:endParaRPr lang="ja-JP" altLang="en-US">
              <a:solidFill>
                <a:schemeClr val="bg1"/>
              </a:solidFill>
              <a:latin typeface="Noto Sans JP Bold" panose="020B0200000000000000" pitchFamily="50" charset="-128"/>
              <a:ea typeface="Noto Sans JP Bold" panose="020B0200000000000000" pitchFamily="50" charset="-128"/>
            </a:endParaRPr>
          </a:p>
        </p:txBody>
      </p:sp>
      <p:sp>
        <p:nvSpPr>
          <p:cNvPr id="43" name="日付プレースホルダー 42">
            <a:extLst>
              <a:ext uri="{FF2B5EF4-FFF2-40B4-BE49-F238E27FC236}">
                <a16:creationId xmlns:a16="http://schemas.microsoft.com/office/drawing/2014/main" id="{DCB0F643-C8FB-6DF1-EC76-0F9D37FAD65D}"/>
              </a:ext>
            </a:extLst>
          </p:cNvPr>
          <p:cNvSpPr>
            <a:spLocks noGrp="1"/>
          </p:cNvSpPr>
          <p:nvPr>
            <p:ph type="dt" sz="half" idx="10"/>
          </p:nvPr>
        </p:nvSpPr>
        <p:spPr/>
        <p:txBody>
          <a:bodyPr/>
          <a:lstStyle/>
          <a:p>
            <a:fld id="{E28C9029-B56B-4BF6-A07A-CB616CB4D915}" type="datetime1">
              <a:rPr lang="ja-JP" altLang="en-US" smtClean="0"/>
              <a:t>2025/11/11</a:t>
            </a:fld>
            <a:endParaRPr lang="en-US"/>
          </a:p>
        </p:txBody>
      </p:sp>
      <p:sp>
        <p:nvSpPr>
          <p:cNvPr id="44" name="スライド番号プレースホルダー 43">
            <a:extLst>
              <a:ext uri="{FF2B5EF4-FFF2-40B4-BE49-F238E27FC236}">
                <a16:creationId xmlns:a16="http://schemas.microsoft.com/office/drawing/2014/main" id="{12D69805-D821-0C16-D989-44FD757A5BF9}"/>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829734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23">
            <a:extLst>
              <a:ext uri="{FF2B5EF4-FFF2-40B4-BE49-F238E27FC236}">
                <a16:creationId xmlns:a16="http://schemas.microsoft.com/office/drawing/2014/main" id="{D7306CFC-FD39-2DF0-9BBD-D410CEC6A0BB}"/>
              </a:ext>
            </a:extLst>
          </p:cNvPr>
          <p:cNvGrpSpPr/>
          <p:nvPr/>
        </p:nvGrpSpPr>
        <p:grpSpPr>
          <a:xfrm>
            <a:off x="11222162" y="2406226"/>
            <a:ext cx="4976618" cy="561005"/>
            <a:chOff x="0" y="0"/>
            <a:chExt cx="1310714" cy="147754"/>
          </a:xfrm>
        </p:grpSpPr>
        <p:sp>
          <p:nvSpPr>
            <p:cNvPr id="61" name="Freeform 24">
              <a:extLst>
                <a:ext uri="{FF2B5EF4-FFF2-40B4-BE49-F238E27FC236}">
                  <a16:creationId xmlns:a16="http://schemas.microsoft.com/office/drawing/2014/main" id="{9F329966-3077-A189-F4A0-C838A14828F6}"/>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62" name="TextBox 25">
              <a:extLst>
                <a:ext uri="{FF2B5EF4-FFF2-40B4-BE49-F238E27FC236}">
                  <a16:creationId xmlns:a16="http://schemas.microsoft.com/office/drawing/2014/main" id="{F773EEAB-83FF-3536-AA8F-92C3BE1985CF}"/>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16" name="Freeform 19">
            <a:extLst>
              <a:ext uri="{FF2B5EF4-FFF2-40B4-BE49-F238E27FC236}">
                <a16:creationId xmlns:a16="http://schemas.microsoft.com/office/drawing/2014/main" id="{BE526DA7-0452-C279-0417-51795A3974BA}"/>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961FE9F8-4ADF-3F48-01A1-DF2E6DF54C23}"/>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D51E06D0-1729-4B6E-8718-E7F70E36981C}"/>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5E877DC5-CF80-CF13-94E9-4224FF70CBCB}"/>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5D7A4A57-8E08-CC37-8F3E-3E01112E7F28}"/>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38EA0D4C-8AC9-CF79-C349-687601B85431}"/>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64B2858E-2C6B-92A5-21BC-8804307EE8A8}"/>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664EE53E-8D5A-70F0-587E-713978955D08}"/>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CBFCD08E-5C55-9B53-03AC-AC854BD79AEA}"/>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295057BE-1195-9939-1343-08501944AFE8}"/>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開発条件・前提・開発範囲</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B0F9EF75-3F99-308F-CF1E-C893960D97AF}"/>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A287ACB7-6C15-448C-D38C-28F13ABEB573}"/>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2-1</a:t>
            </a:r>
          </a:p>
        </p:txBody>
      </p:sp>
      <p:grpSp>
        <p:nvGrpSpPr>
          <p:cNvPr id="34" name="Group 23">
            <a:extLst>
              <a:ext uri="{FF2B5EF4-FFF2-40B4-BE49-F238E27FC236}">
                <a16:creationId xmlns:a16="http://schemas.microsoft.com/office/drawing/2014/main" id="{4C4B3C3A-F87F-DD87-F14D-BF0E7CC03362}"/>
              </a:ext>
            </a:extLst>
          </p:cNvPr>
          <p:cNvGrpSpPr/>
          <p:nvPr/>
        </p:nvGrpSpPr>
        <p:grpSpPr>
          <a:xfrm>
            <a:off x="2037356" y="1555627"/>
            <a:ext cx="5028483" cy="1465138"/>
            <a:chOff x="0" y="-238125"/>
            <a:chExt cx="1324374" cy="385879"/>
          </a:xfrm>
        </p:grpSpPr>
        <p:sp>
          <p:nvSpPr>
            <p:cNvPr id="35" name="Freeform 24">
              <a:extLst>
                <a:ext uri="{FF2B5EF4-FFF2-40B4-BE49-F238E27FC236}">
                  <a16:creationId xmlns:a16="http://schemas.microsoft.com/office/drawing/2014/main" id="{759AB67A-E586-63B0-A47B-804E8EAED27A}"/>
                </a:ext>
              </a:extLst>
            </p:cNvPr>
            <p:cNvSpPr/>
            <p:nvPr/>
          </p:nvSpPr>
          <p:spPr>
            <a:xfrm>
              <a:off x="1366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36" name="TextBox 25">
              <a:extLst>
                <a:ext uri="{FF2B5EF4-FFF2-40B4-BE49-F238E27FC236}">
                  <a16:creationId xmlns:a16="http://schemas.microsoft.com/office/drawing/2014/main" id="{55C4C437-338B-9F38-3540-8A975ADFE9F4}"/>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37" name="TextBox 26">
            <a:extLst>
              <a:ext uri="{FF2B5EF4-FFF2-40B4-BE49-F238E27FC236}">
                <a16:creationId xmlns:a16="http://schemas.microsoft.com/office/drawing/2014/main" id="{72E9171D-D7F1-AFB6-1C84-951BFB0A0A26}"/>
              </a:ext>
            </a:extLst>
          </p:cNvPr>
          <p:cNvSpPr txBox="1"/>
          <p:nvPr/>
        </p:nvSpPr>
        <p:spPr>
          <a:xfrm>
            <a:off x="2884825" y="2500646"/>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開発条件</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3" name="フッター プレースホルダー 62">
            <a:extLst>
              <a:ext uri="{FF2B5EF4-FFF2-40B4-BE49-F238E27FC236}">
                <a16:creationId xmlns:a16="http://schemas.microsoft.com/office/drawing/2014/main" id="{3500F021-0F3A-87CF-341D-5640D8FD5EBC}"/>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97A5138D-B06D-0481-6D35-9DBC386826F3}"/>
              </a:ext>
            </a:extLst>
          </p:cNvPr>
          <p:cNvSpPr>
            <a:spLocks noGrp="1"/>
          </p:cNvSpPr>
          <p:nvPr>
            <p:ph type="sldNum" sz="quarter" idx="12"/>
          </p:nvPr>
        </p:nvSpPr>
        <p:spPr/>
        <p:txBody>
          <a:bodyPr/>
          <a:lstStyle/>
          <a:p>
            <a:fld id="{B6F15528-21DE-4FAA-801E-634DDDAF4B2B}" type="slidenum">
              <a:rPr lang="en-US" smtClean="0">
                <a:latin typeface="+mj-lt"/>
              </a:rPr>
              <a:pPr/>
              <a:t>6</a:t>
            </a:fld>
            <a:endParaRPr lang="en-US">
              <a:latin typeface="+mj-lt"/>
            </a:endParaRPr>
          </a:p>
        </p:txBody>
      </p:sp>
      <p:sp>
        <p:nvSpPr>
          <p:cNvPr id="65" name="日付プレースホルダー 64">
            <a:extLst>
              <a:ext uri="{FF2B5EF4-FFF2-40B4-BE49-F238E27FC236}">
                <a16:creationId xmlns:a16="http://schemas.microsoft.com/office/drawing/2014/main" id="{BAF030DE-96F0-B3C7-3832-F00602C6D74F}"/>
              </a:ext>
            </a:extLst>
          </p:cNvPr>
          <p:cNvSpPr>
            <a:spLocks noGrp="1"/>
          </p:cNvSpPr>
          <p:nvPr>
            <p:ph type="dt" sz="half" idx="10"/>
          </p:nvPr>
        </p:nvSpPr>
        <p:spPr/>
        <p:txBody>
          <a:bodyPr/>
          <a:lstStyle/>
          <a:p>
            <a:fld id="{3BF681FE-6A1B-4DA8-8F8D-742D981FF505}" type="datetime1">
              <a:rPr lang="ja-JP" altLang="en-US" smtClean="0">
                <a:latin typeface="+mj-lt"/>
              </a:rPr>
              <a:t>2025/11/11</a:t>
            </a:fld>
            <a:endParaRPr lang="en-US">
              <a:latin typeface="+mj-lt"/>
            </a:endParaRPr>
          </a:p>
        </p:txBody>
      </p:sp>
      <p:sp>
        <p:nvSpPr>
          <p:cNvPr id="67" name="TextBox 25">
            <a:extLst>
              <a:ext uri="{FF2B5EF4-FFF2-40B4-BE49-F238E27FC236}">
                <a16:creationId xmlns:a16="http://schemas.microsoft.com/office/drawing/2014/main" id="{2922DBEC-6547-5436-FA72-0742EAFABCE9}"/>
              </a:ext>
            </a:extLst>
          </p:cNvPr>
          <p:cNvSpPr txBox="1"/>
          <p:nvPr/>
        </p:nvSpPr>
        <p:spPr>
          <a:xfrm>
            <a:off x="2517567" y="8002366"/>
            <a:ext cx="3910435" cy="512384"/>
          </a:xfrm>
          <a:prstGeom prst="rect">
            <a:avLst/>
          </a:prstGeom>
        </p:spPr>
        <p:txBody>
          <a:bodyPr wrap="square" lIns="0" tIns="0" rIns="0" bIns="0" rtlCol="0" anchor="ctr">
            <a:spAutoFit/>
          </a:bodyPr>
          <a:lstStyle/>
          <a:p>
            <a:pPr algn="ctr">
              <a:lnSpc>
                <a:spcPts val="3842"/>
              </a:lnSpc>
              <a:spcBef>
                <a:spcPct val="0"/>
              </a:spcBef>
            </a:pPr>
            <a:r>
              <a:rPr lang="ja-JP" altLang="en-US" sz="4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約</a:t>
            </a:r>
            <a:r>
              <a:rPr lang="en-US" altLang="ja-JP" sz="4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3</a:t>
            </a:r>
            <a:r>
              <a:rPr lang="ja-JP" altLang="en-US" sz="4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週間</a:t>
            </a:r>
            <a:endParaRPr lang="en-US" altLang="ja-JP" sz="4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8" name="TextBox 25">
            <a:extLst>
              <a:ext uri="{FF2B5EF4-FFF2-40B4-BE49-F238E27FC236}">
                <a16:creationId xmlns:a16="http://schemas.microsoft.com/office/drawing/2014/main" id="{C5C12CA7-F295-3B80-F79F-5A6F0770C6BB}"/>
              </a:ext>
            </a:extLst>
          </p:cNvPr>
          <p:cNvSpPr txBox="1"/>
          <p:nvPr/>
        </p:nvSpPr>
        <p:spPr>
          <a:xfrm>
            <a:off x="2676235" y="5733187"/>
            <a:ext cx="3910435" cy="451214"/>
          </a:xfrm>
          <a:prstGeom prst="rect">
            <a:avLst/>
          </a:prstGeom>
        </p:spPr>
        <p:txBody>
          <a:bodyPr wrap="square" lIns="0" tIns="0" rIns="0" bIns="0" rtlCol="0" anchor="ctr">
            <a:spAutoFit/>
          </a:bodyPr>
          <a:lstStyle/>
          <a:p>
            <a:pPr algn="ctr">
              <a:lnSpc>
                <a:spcPts val="3842"/>
              </a:lnSpc>
              <a:spcBef>
                <a:spcPct val="0"/>
              </a:spcBef>
            </a:pPr>
            <a:r>
              <a:rPr lang="ja-JP" altLang="en-US"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開発工程</a:t>
            </a:r>
            <a:endParaRPr lang="en-US" altLang="ja-JP"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9" name="TextBox 26">
            <a:extLst>
              <a:ext uri="{FF2B5EF4-FFF2-40B4-BE49-F238E27FC236}">
                <a16:creationId xmlns:a16="http://schemas.microsoft.com/office/drawing/2014/main" id="{9574EDE4-82EC-2CCE-1CD2-87E257AABE3C}"/>
              </a:ext>
            </a:extLst>
          </p:cNvPr>
          <p:cNvSpPr txBox="1"/>
          <p:nvPr/>
        </p:nvSpPr>
        <p:spPr>
          <a:xfrm>
            <a:off x="12017767" y="2421270"/>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前提</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0" name="TextBox 25">
            <a:extLst>
              <a:ext uri="{FF2B5EF4-FFF2-40B4-BE49-F238E27FC236}">
                <a16:creationId xmlns:a16="http://schemas.microsoft.com/office/drawing/2014/main" id="{03864759-1675-BE5E-EAFD-86C48AD0725C}"/>
              </a:ext>
            </a:extLst>
          </p:cNvPr>
          <p:cNvSpPr txBox="1"/>
          <p:nvPr/>
        </p:nvSpPr>
        <p:spPr>
          <a:xfrm>
            <a:off x="2622311" y="4391170"/>
            <a:ext cx="3910435" cy="451214"/>
          </a:xfrm>
          <a:prstGeom prst="rect">
            <a:avLst/>
          </a:prstGeom>
        </p:spPr>
        <p:txBody>
          <a:bodyPr wrap="square" lIns="0" tIns="0" rIns="0" bIns="0" rtlCol="0" anchor="ctr">
            <a:spAutoFit/>
          </a:bodyPr>
          <a:lstStyle/>
          <a:p>
            <a:pPr algn="ctr">
              <a:lnSpc>
                <a:spcPts val="3842"/>
              </a:lnSpc>
              <a:spcBef>
                <a:spcPct val="0"/>
              </a:spcBef>
            </a:pPr>
            <a:r>
              <a:rPr lang="ja-JP" altLang="en-US"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実習期間</a:t>
            </a:r>
            <a:endParaRPr lang="en-US" altLang="ja-JP"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2" name="TextBox 25">
            <a:extLst>
              <a:ext uri="{FF2B5EF4-FFF2-40B4-BE49-F238E27FC236}">
                <a16:creationId xmlns:a16="http://schemas.microsoft.com/office/drawing/2014/main" id="{97CC2AFA-6922-F96C-BDD0-46418C10AE4F}"/>
              </a:ext>
            </a:extLst>
          </p:cNvPr>
          <p:cNvSpPr txBox="1"/>
          <p:nvPr/>
        </p:nvSpPr>
        <p:spPr>
          <a:xfrm>
            <a:off x="1177873" y="4927420"/>
            <a:ext cx="6799310" cy="451214"/>
          </a:xfrm>
          <a:prstGeom prst="rect">
            <a:avLst/>
          </a:prstGeom>
        </p:spPr>
        <p:txBody>
          <a:bodyPr wrap="square" lIns="0" tIns="0" rIns="0" bIns="0" rtlCol="0" anchor="ctr">
            <a:spAutoFit/>
          </a:bodyPr>
          <a:lstStyle/>
          <a:p>
            <a:pPr algn="ctr">
              <a:lnSpc>
                <a:spcPts val="3842"/>
              </a:lnSpc>
              <a:spcBef>
                <a:spcPct val="0"/>
              </a:spcBef>
            </a:pP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2025</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年 </a:t>
            </a: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9</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月</a:t>
            </a: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29</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日～</a:t>
            </a: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11</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月</a:t>
            </a: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11</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日</a:t>
            </a: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約</a:t>
            </a: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6</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週間</a:t>
            </a: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p>
        </p:txBody>
      </p:sp>
      <p:sp>
        <p:nvSpPr>
          <p:cNvPr id="83" name="TextBox 25">
            <a:extLst>
              <a:ext uri="{FF2B5EF4-FFF2-40B4-BE49-F238E27FC236}">
                <a16:creationId xmlns:a16="http://schemas.microsoft.com/office/drawing/2014/main" id="{1A09027F-1738-E9F9-C643-53456BE091AD}"/>
              </a:ext>
            </a:extLst>
          </p:cNvPr>
          <p:cNvSpPr txBox="1"/>
          <p:nvPr/>
        </p:nvSpPr>
        <p:spPr>
          <a:xfrm>
            <a:off x="1124995" y="6297961"/>
            <a:ext cx="6799310"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要件定義</a:t>
            </a:r>
            <a:r>
              <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t>
            </a: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設計～環境構築～開発～テスト</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4" name="TextBox 25">
            <a:extLst>
              <a:ext uri="{FF2B5EF4-FFF2-40B4-BE49-F238E27FC236}">
                <a16:creationId xmlns:a16="http://schemas.microsoft.com/office/drawing/2014/main" id="{72FD94CD-F919-78E5-FC5A-42F99B82DCD3}"/>
              </a:ext>
            </a:extLst>
          </p:cNvPr>
          <p:cNvSpPr txBox="1"/>
          <p:nvPr/>
        </p:nvSpPr>
        <p:spPr>
          <a:xfrm>
            <a:off x="2569432" y="7148970"/>
            <a:ext cx="3910435" cy="451214"/>
          </a:xfrm>
          <a:prstGeom prst="rect">
            <a:avLst/>
          </a:prstGeom>
        </p:spPr>
        <p:txBody>
          <a:bodyPr wrap="square" lIns="0" tIns="0" rIns="0" bIns="0" rtlCol="0" anchor="ctr">
            <a:spAutoFit/>
          </a:bodyPr>
          <a:lstStyle/>
          <a:p>
            <a:pPr algn="ctr">
              <a:lnSpc>
                <a:spcPts val="3842"/>
              </a:lnSpc>
              <a:spcBef>
                <a:spcPct val="0"/>
              </a:spcBef>
            </a:pPr>
            <a:r>
              <a:rPr lang="ja-JP" altLang="en-US"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開発期間</a:t>
            </a:r>
            <a:endParaRPr lang="en-US" altLang="ja-JP"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5" name="Freeform 24">
            <a:extLst>
              <a:ext uri="{FF2B5EF4-FFF2-40B4-BE49-F238E27FC236}">
                <a16:creationId xmlns:a16="http://schemas.microsoft.com/office/drawing/2014/main" id="{D939A11D-175B-281A-F426-35B0104F4461}"/>
              </a:ext>
            </a:extLst>
          </p:cNvPr>
          <p:cNvSpPr/>
          <p:nvPr/>
        </p:nvSpPr>
        <p:spPr>
          <a:xfrm>
            <a:off x="11222162" y="5485066"/>
            <a:ext cx="4976618" cy="561005"/>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86" name="TextBox 26">
            <a:extLst>
              <a:ext uri="{FF2B5EF4-FFF2-40B4-BE49-F238E27FC236}">
                <a16:creationId xmlns:a16="http://schemas.microsoft.com/office/drawing/2014/main" id="{34ABDF20-7F6D-ABB3-3E9C-4369272228E7}"/>
              </a:ext>
            </a:extLst>
          </p:cNvPr>
          <p:cNvSpPr txBox="1"/>
          <p:nvPr/>
        </p:nvSpPr>
        <p:spPr>
          <a:xfrm>
            <a:off x="12017766" y="5535527"/>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開発範囲</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7" name="TextBox 25">
            <a:extLst>
              <a:ext uri="{FF2B5EF4-FFF2-40B4-BE49-F238E27FC236}">
                <a16:creationId xmlns:a16="http://schemas.microsoft.com/office/drawing/2014/main" id="{D565DBE0-C9F6-EABB-AA04-69650B1C2050}"/>
              </a:ext>
            </a:extLst>
          </p:cNvPr>
          <p:cNvSpPr txBox="1"/>
          <p:nvPr/>
        </p:nvSpPr>
        <p:spPr>
          <a:xfrm>
            <a:off x="10310816" y="3557194"/>
            <a:ext cx="6799309" cy="1425840"/>
          </a:xfrm>
          <a:prstGeom prst="rect">
            <a:avLst/>
          </a:prstGeom>
        </p:spPr>
        <p:txBody>
          <a:bodyPr wrap="square" lIns="0" tIns="0" rIns="0" bIns="0" rtlCol="0" anchor="ctr">
            <a:spAutoFit/>
          </a:bodyPr>
          <a:lstStyle/>
          <a:p>
            <a:pPr marL="514350" indent="-514350" algn="ctr">
              <a:lnSpc>
                <a:spcPts val="3842"/>
              </a:lnSpc>
              <a:spcBef>
                <a:spcPct val="0"/>
              </a:spcBef>
              <a:buAutoNum type="arabicPeriod"/>
            </a:pPr>
            <a:r>
              <a:rPr lang="en-US" altLang="ja-JP"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Web</a:t>
            </a:r>
            <a:r>
              <a:rPr lang="ja-JP" altLang="en-US"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システム開発初心者</a:t>
            </a:r>
            <a:endParaRPr lang="en-US" altLang="ja-JP"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marL="514350" indent="-514350" algn="ctr">
              <a:lnSpc>
                <a:spcPts val="3842"/>
              </a:lnSpc>
              <a:spcBef>
                <a:spcPct val="0"/>
              </a:spcBef>
              <a:buAutoNum type="arabicPeriod"/>
            </a:pPr>
            <a:r>
              <a:rPr lang="ja-JP" altLang="en-US"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基本構造理解を重視</a:t>
            </a:r>
            <a:endParaRPr lang="en-US" altLang="ja-JP"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marL="514350" indent="-514350" algn="ctr">
              <a:lnSpc>
                <a:spcPts val="3842"/>
              </a:lnSpc>
              <a:spcBef>
                <a:spcPct val="0"/>
              </a:spcBef>
              <a:buAutoNum type="arabicPeriod"/>
            </a:pPr>
            <a:r>
              <a:rPr lang="ja-JP" altLang="en-US"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期間内に動くシステムを完成させる</a:t>
            </a:r>
            <a:endParaRPr lang="en-US" altLang="ja-JP" sz="28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aphicFrame>
        <p:nvGraphicFramePr>
          <p:cNvPr id="88" name="表 87">
            <a:extLst>
              <a:ext uri="{FF2B5EF4-FFF2-40B4-BE49-F238E27FC236}">
                <a16:creationId xmlns:a16="http://schemas.microsoft.com/office/drawing/2014/main" id="{4370504E-E262-BF51-C370-C3450271472E}"/>
              </a:ext>
            </a:extLst>
          </p:cNvPr>
          <p:cNvGraphicFramePr>
            <a:graphicFrameLocks noGrp="1"/>
          </p:cNvGraphicFramePr>
          <p:nvPr>
            <p:extLst>
              <p:ext uri="{D42A27DB-BD31-4B8C-83A1-F6EECF244321}">
                <p14:modId xmlns:p14="http://schemas.microsoft.com/office/powerpoint/2010/main" val="3041530590"/>
              </p:ext>
            </p:extLst>
          </p:nvPr>
        </p:nvGraphicFramePr>
        <p:xfrm>
          <a:off x="9595670" y="6330837"/>
          <a:ext cx="8229600" cy="2750661"/>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803097963"/>
                    </a:ext>
                  </a:extLst>
                </a:gridCol>
                <a:gridCol w="4114800">
                  <a:extLst>
                    <a:ext uri="{9D8B030D-6E8A-4147-A177-3AD203B41FA5}">
                      <a16:colId xmlns:a16="http://schemas.microsoft.com/office/drawing/2014/main" val="3084096586"/>
                    </a:ext>
                  </a:extLst>
                </a:gridCol>
              </a:tblGrid>
              <a:tr h="506494">
                <a:tc>
                  <a:txBody>
                    <a:bodyPr/>
                    <a:lstStyle/>
                    <a:p>
                      <a:pPr algn="ctr">
                        <a:lnSpc>
                          <a:spcPct val="150000"/>
                        </a:lnSpc>
                      </a:pPr>
                      <a:r>
                        <a:rPr kumimoji="1" lang="ja-JP" altLang="en-US" sz="2400">
                          <a:latin typeface="+mj-ea"/>
                          <a:ea typeface="+mj-ea"/>
                        </a:rPr>
                        <a:t>対象機能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lnSpc>
                          <a:spcPct val="150000"/>
                        </a:lnSpc>
                      </a:pPr>
                      <a:r>
                        <a:rPr kumimoji="1" lang="ja-JP" altLang="en-US" sz="2400">
                          <a:latin typeface="+mj-ea"/>
                          <a:ea typeface="+mj-ea"/>
                        </a:rPr>
                        <a:t>除外機能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extLst>
                  <a:ext uri="{0D108BD9-81ED-4DB2-BD59-A6C34878D82A}">
                    <a16:rowId xmlns:a16="http://schemas.microsoft.com/office/drawing/2014/main" val="984925788"/>
                  </a:ext>
                </a:extLst>
              </a:tr>
              <a:tr h="2181510">
                <a:tc>
                  <a:txBody>
                    <a:bodyPr/>
                    <a:lstStyle/>
                    <a:p>
                      <a:pPr algn="ctr">
                        <a:lnSpc>
                          <a:spcPct val="150000"/>
                        </a:lnSpc>
                      </a:pPr>
                      <a:r>
                        <a:rPr kumimoji="1" lang="ja-JP" altLang="en-US" sz="2400">
                          <a:latin typeface="+mj-ea"/>
                          <a:ea typeface="+mj-ea"/>
                        </a:rPr>
                        <a:t>認証機能</a:t>
                      </a:r>
                      <a:endParaRPr kumimoji="1" lang="en-US" altLang="ja-JP" sz="2400">
                        <a:latin typeface="+mj-ea"/>
                        <a:ea typeface="+mj-ea"/>
                      </a:endParaRPr>
                    </a:p>
                    <a:p>
                      <a:pPr algn="ctr">
                        <a:lnSpc>
                          <a:spcPct val="150000"/>
                        </a:lnSpc>
                      </a:pPr>
                      <a:r>
                        <a:rPr kumimoji="1" lang="ja-JP" altLang="en-US" sz="2400">
                          <a:latin typeface="+mj-ea"/>
                          <a:ea typeface="+mj-ea"/>
                        </a:rPr>
                        <a:t>スレッド基本機能</a:t>
                      </a:r>
                      <a:endParaRPr kumimoji="1" lang="en-US" altLang="ja-JP" sz="2400">
                        <a:latin typeface="+mj-ea"/>
                        <a:ea typeface="+mj-ea"/>
                      </a:endParaRPr>
                    </a:p>
                    <a:p>
                      <a:pPr algn="ctr">
                        <a:lnSpc>
                          <a:spcPct val="150000"/>
                        </a:lnSpc>
                      </a:pPr>
                      <a:r>
                        <a:rPr kumimoji="1" lang="ja-JP" altLang="en-US" sz="2400">
                          <a:latin typeface="+mj-ea"/>
                          <a:ea typeface="+mj-ea"/>
                        </a:rPr>
                        <a:t>プロフィール基本機能</a:t>
                      </a:r>
                      <a:endParaRPr kumimoji="1" lang="en-US" altLang="ja-JP" sz="24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kumimoji="1" lang="ja-JP" altLang="en-US" sz="2400">
                          <a:latin typeface="+mj-ea"/>
                          <a:ea typeface="+mj-ea"/>
                        </a:rPr>
                        <a:t>通知機能</a:t>
                      </a:r>
                      <a:endParaRPr kumimoji="1" lang="en-US" altLang="ja-JP" sz="2400">
                        <a:latin typeface="+mj-ea"/>
                        <a:ea typeface="+mj-ea"/>
                      </a:endParaRPr>
                    </a:p>
                    <a:p>
                      <a:pPr algn="ctr">
                        <a:lnSpc>
                          <a:spcPct val="150000"/>
                        </a:lnSpc>
                      </a:pPr>
                      <a:r>
                        <a:rPr kumimoji="1" lang="ja-JP" altLang="en-US" sz="2400">
                          <a:latin typeface="+mj-ea"/>
                          <a:ea typeface="+mj-ea"/>
                        </a:rPr>
                        <a:t>リアルタイム通信機能</a:t>
                      </a:r>
                      <a:endParaRPr kumimoji="1" lang="en-US" altLang="ja-JP" sz="2400">
                        <a:latin typeface="+mj-ea"/>
                        <a:ea typeface="+mj-ea"/>
                      </a:endParaRPr>
                    </a:p>
                    <a:p>
                      <a:pPr algn="ctr">
                        <a:lnSpc>
                          <a:spcPct val="150000"/>
                        </a:lnSpc>
                      </a:pPr>
                      <a:r>
                        <a:rPr kumimoji="1" lang="ja-JP" altLang="en-US" sz="2400">
                          <a:latin typeface="+mj-ea"/>
                          <a:ea typeface="+mj-ea"/>
                        </a:rPr>
                        <a:t>ファイル共有等拡張機能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1127576"/>
                  </a:ext>
                </a:extLst>
              </a:tr>
            </a:tbl>
          </a:graphicData>
        </a:graphic>
      </p:graphicFrame>
      <p:sp>
        <p:nvSpPr>
          <p:cNvPr id="89" name="TextBox 25">
            <a:extLst>
              <a:ext uri="{FF2B5EF4-FFF2-40B4-BE49-F238E27FC236}">
                <a16:creationId xmlns:a16="http://schemas.microsoft.com/office/drawing/2014/main" id="{73BC0BF6-6841-55FF-A329-431CEB6D3519}"/>
              </a:ext>
            </a:extLst>
          </p:cNvPr>
          <p:cNvSpPr txBox="1"/>
          <p:nvPr/>
        </p:nvSpPr>
        <p:spPr>
          <a:xfrm>
            <a:off x="609462" y="3480360"/>
            <a:ext cx="8534538" cy="451214"/>
          </a:xfrm>
          <a:prstGeom prst="rect">
            <a:avLst/>
          </a:prstGeom>
        </p:spPr>
        <p:txBody>
          <a:bodyPr wrap="square" lIns="0" tIns="0" rIns="0" bIns="0" rtlCol="0" anchor="ctr">
            <a:spAutoFit/>
          </a:bodyPr>
          <a:lstStyle/>
          <a:p>
            <a:pPr algn="ctr">
              <a:lnSpc>
                <a:spcPts val="3842"/>
              </a:lnSpc>
              <a:spcBef>
                <a:spcPct val="0"/>
              </a:spcBef>
            </a:pPr>
            <a:r>
              <a:rPr lang="ja-JP" altLang="en-US"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社内コミュニケーションスレッドアプリ個人開発</a:t>
            </a:r>
            <a:endParaRPr lang="en-US" altLang="ja-JP" sz="2800" b="1" u="sng"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28942-EC8C-3CCF-13D4-781876905B10}"/>
            </a:ext>
          </a:extLst>
        </p:cNvPr>
        <p:cNvGrpSpPr/>
        <p:nvPr/>
      </p:nvGrpSpPr>
      <p:grpSpPr>
        <a:xfrm>
          <a:off x="0" y="0"/>
          <a:ext cx="0" cy="0"/>
          <a:chOff x="0" y="0"/>
          <a:chExt cx="0" cy="0"/>
        </a:xfrm>
      </p:grpSpPr>
      <p:grpSp>
        <p:nvGrpSpPr>
          <p:cNvPr id="60" name="Group 23">
            <a:extLst>
              <a:ext uri="{FF2B5EF4-FFF2-40B4-BE49-F238E27FC236}">
                <a16:creationId xmlns:a16="http://schemas.microsoft.com/office/drawing/2014/main" id="{F5A5AC4D-E68B-1F07-5822-F83F4E501BB1}"/>
              </a:ext>
            </a:extLst>
          </p:cNvPr>
          <p:cNvGrpSpPr/>
          <p:nvPr/>
        </p:nvGrpSpPr>
        <p:grpSpPr>
          <a:xfrm>
            <a:off x="11096918" y="2478464"/>
            <a:ext cx="4976618" cy="561005"/>
            <a:chOff x="0" y="0"/>
            <a:chExt cx="1310714" cy="147754"/>
          </a:xfrm>
        </p:grpSpPr>
        <p:sp>
          <p:nvSpPr>
            <p:cNvPr id="61" name="Freeform 24">
              <a:extLst>
                <a:ext uri="{FF2B5EF4-FFF2-40B4-BE49-F238E27FC236}">
                  <a16:creationId xmlns:a16="http://schemas.microsoft.com/office/drawing/2014/main" id="{D4B5C831-F668-95CF-6946-69416E4DFA38}"/>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62" name="TextBox 25">
              <a:extLst>
                <a:ext uri="{FF2B5EF4-FFF2-40B4-BE49-F238E27FC236}">
                  <a16:creationId xmlns:a16="http://schemas.microsoft.com/office/drawing/2014/main" id="{C525B04C-75AF-731F-0F9E-D2DA9CDA25ED}"/>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16" name="Freeform 19">
            <a:extLst>
              <a:ext uri="{FF2B5EF4-FFF2-40B4-BE49-F238E27FC236}">
                <a16:creationId xmlns:a16="http://schemas.microsoft.com/office/drawing/2014/main" id="{1ACA8ED9-FEC2-3C39-BDAD-FF9333C3FC6B}"/>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FF079FD6-8B1F-75AD-35E3-751822363CCC}"/>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E7CAACBA-11C1-3310-9E8D-7D9C8CDB4F1C}"/>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D676D333-33D9-954E-9FD9-D035E9F08A95}"/>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53ED2C01-B23F-760B-8734-A86E800FF124}"/>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84DCFCC3-2712-F44B-C33E-E21FC186E3F2}"/>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BEE8FB5B-8F66-A994-FBAE-5357B38DF4A0}"/>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ABEDCF1A-14BB-1035-D369-BCFC3FB4DCC4}"/>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0876E8FF-A340-F1CC-3427-9E7BEFC9373B}"/>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B73EE25E-D4EB-26FA-81AF-5D62A3F7CEC0}"/>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開発環境・使用ツール</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139D8665-5BFB-595A-7AC6-B593300FCB74}"/>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BF001002-6697-5D37-6D78-EA9FC9224B20}"/>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2-2</a:t>
            </a:r>
          </a:p>
        </p:txBody>
      </p:sp>
      <p:sp>
        <p:nvSpPr>
          <p:cNvPr id="37" name="TextBox 26">
            <a:extLst>
              <a:ext uri="{FF2B5EF4-FFF2-40B4-BE49-F238E27FC236}">
                <a16:creationId xmlns:a16="http://schemas.microsoft.com/office/drawing/2014/main" id="{A2DBBED6-9EA0-B42B-EC3C-D085C1DEB897}"/>
              </a:ext>
            </a:extLst>
          </p:cNvPr>
          <p:cNvSpPr txBox="1"/>
          <p:nvPr/>
        </p:nvSpPr>
        <p:spPr>
          <a:xfrm>
            <a:off x="2791495" y="2449795"/>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開発期間</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39" name="Group 28">
            <a:extLst>
              <a:ext uri="{FF2B5EF4-FFF2-40B4-BE49-F238E27FC236}">
                <a16:creationId xmlns:a16="http://schemas.microsoft.com/office/drawing/2014/main" id="{9DADB88C-6229-2798-BAF9-9BF59580F961}"/>
              </a:ext>
            </a:extLst>
          </p:cNvPr>
          <p:cNvGrpSpPr/>
          <p:nvPr/>
        </p:nvGrpSpPr>
        <p:grpSpPr>
          <a:xfrm>
            <a:off x="2214466" y="2449795"/>
            <a:ext cx="4976618" cy="561005"/>
            <a:chOff x="0" y="0"/>
            <a:chExt cx="1310714" cy="147754"/>
          </a:xfrm>
        </p:grpSpPr>
        <p:sp>
          <p:nvSpPr>
            <p:cNvPr id="40" name="Freeform 29">
              <a:extLst>
                <a:ext uri="{FF2B5EF4-FFF2-40B4-BE49-F238E27FC236}">
                  <a16:creationId xmlns:a16="http://schemas.microsoft.com/office/drawing/2014/main" id="{297332F9-0AED-138D-D564-BFCC5DDB8DFC}"/>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1" name="TextBox 30">
              <a:extLst>
                <a:ext uri="{FF2B5EF4-FFF2-40B4-BE49-F238E27FC236}">
                  <a16:creationId xmlns:a16="http://schemas.microsoft.com/office/drawing/2014/main" id="{92C16B45-AE0E-93AF-4332-F715168E9DAC}"/>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63" name="フッター プレースホルダー 62">
            <a:extLst>
              <a:ext uri="{FF2B5EF4-FFF2-40B4-BE49-F238E27FC236}">
                <a16:creationId xmlns:a16="http://schemas.microsoft.com/office/drawing/2014/main" id="{4B30BCB3-CB21-6502-C6D9-953866907ADF}"/>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C8153DFE-05EB-E15A-2B6E-6B39B37D58A6}"/>
              </a:ext>
            </a:extLst>
          </p:cNvPr>
          <p:cNvSpPr>
            <a:spLocks noGrp="1"/>
          </p:cNvSpPr>
          <p:nvPr>
            <p:ph type="sldNum" sz="quarter" idx="12"/>
          </p:nvPr>
        </p:nvSpPr>
        <p:spPr/>
        <p:txBody>
          <a:bodyPr/>
          <a:lstStyle/>
          <a:p>
            <a:fld id="{B6F15528-21DE-4FAA-801E-634DDDAF4B2B}" type="slidenum">
              <a:rPr lang="en-US" smtClean="0">
                <a:latin typeface="+mj-lt"/>
              </a:rPr>
              <a:pPr/>
              <a:t>7</a:t>
            </a:fld>
            <a:endParaRPr lang="en-US">
              <a:latin typeface="+mj-lt"/>
            </a:endParaRPr>
          </a:p>
        </p:txBody>
      </p:sp>
      <p:sp>
        <p:nvSpPr>
          <p:cNvPr id="65" name="日付プレースホルダー 64">
            <a:extLst>
              <a:ext uri="{FF2B5EF4-FFF2-40B4-BE49-F238E27FC236}">
                <a16:creationId xmlns:a16="http://schemas.microsoft.com/office/drawing/2014/main" id="{99254858-7705-F8D2-978B-F237C4AD5739}"/>
              </a:ext>
            </a:extLst>
          </p:cNvPr>
          <p:cNvSpPr>
            <a:spLocks noGrp="1"/>
          </p:cNvSpPr>
          <p:nvPr>
            <p:ph type="dt" sz="half" idx="10"/>
          </p:nvPr>
        </p:nvSpPr>
        <p:spPr/>
        <p:txBody>
          <a:bodyPr/>
          <a:lstStyle/>
          <a:p>
            <a:fld id="{D5EC8B8B-EC85-4765-B3DC-57D90D2A901A}"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61AB534B-A771-9924-F2C4-F16E3587C5CD}"/>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758A0B37-FB4A-0543-ED1B-4C9495626032}"/>
              </a:ext>
            </a:extLst>
          </p:cNvPr>
          <p:cNvSpPr txBox="1"/>
          <p:nvPr/>
        </p:nvSpPr>
        <p:spPr>
          <a:xfrm>
            <a:off x="3010071" y="247846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開発環境</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aphicFrame>
        <p:nvGraphicFramePr>
          <p:cNvPr id="2" name="表 1">
            <a:extLst>
              <a:ext uri="{FF2B5EF4-FFF2-40B4-BE49-F238E27FC236}">
                <a16:creationId xmlns:a16="http://schemas.microsoft.com/office/drawing/2014/main" id="{F884EFC7-EF8B-0619-D5E7-271B8C9FA3DA}"/>
              </a:ext>
            </a:extLst>
          </p:cNvPr>
          <p:cNvGraphicFramePr>
            <a:graphicFrameLocks noGrp="1"/>
          </p:cNvGraphicFramePr>
          <p:nvPr>
            <p:extLst>
              <p:ext uri="{D42A27DB-BD31-4B8C-83A1-F6EECF244321}">
                <p14:modId xmlns:p14="http://schemas.microsoft.com/office/powerpoint/2010/main" val="92837612"/>
              </p:ext>
            </p:extLst>
          </p:nvPr>
        </p:nvGraphicFramePr>
        <p:xfrm>
          <a:off x="969014" y="3441735"/>
          <a:ext cx="7467522" cy="5821939"/>
        </p:xfrm>
        <a:graphic>
          <a:graphicData uri="http://schemas.openxmlformats.org/drawingml/2006/table">
            <a:tbl>
              <a:tblPr firstRow="1" bandRow="1">
                <a:tableStyleId>{5C22544A-7EE6-4342-B048-85BDC9FD1C3A}</a:tableStyleId>
              </a:tblPr>
              <a:tblGrid>
                <a:gridCol w="3733761">
                  <a:extLst>
                    <a:ext uri="{9D8B030D-6E8A-4147-A177-3AD203B41FA5}">
                      <a16:colId xmlns:a16="http://schemas.microsoft.com/office/drawing/2014/main" val="2803097963"/>
                    </a:ext>
                  </a:extLst>
                </a:gridCol>
                <a:gridCol w="3733761">
                  <a:extLst>
                    <a:ext uri="{9D8B030D-6E8A-4147-A177-3AD203B41FA5}">
                      <a16:colId xmlns:a16="http://schemas.microsoft.com/office/drawing/2014/main" val="3084096586"/>
                    </a:ext>
                  </a:extLst>
                </a:gridCol>
              </a:tblGrid>
              <a:tr h="802575">
                <a:tc>
                  <a:txBody>
                    <a:bodyPr/>
                    <a:lstStyle/>
                    <a:p>
                      <a:pPr algn="ctr"/>
                      <a:r>
                        <a:rPr kumimoji="1" lang="en-US" altLang="ja-JP" sz="3600">
                          <a:latin typeface="+mj-ea"/>
                          <a:ea typeface="+mj-ea"/>
                        </a:rPr>
                        <a:t>XAMPP</a:t>
                      </a: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r>
                        <a:rPr kumimoji="1" lang="en-US" altLang="ja-JP" sz="3600">
                          <a:latin typeface="+mj-ea"/>
                          <a:ea typeface="+mj-ea"/>
                        </a:rPr>
                        <a:t>VS Code</a:t>
                      </a: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extLst>
                  <a:ext uri="{0D108BD9-81ED-4DB2-BD59-A6C34878D82A}">
                    <a16:rowId xmlns:a16="http://schemas.microsoft.com/office/drawing/2014/main" val="984925788"/>
                  </a:ext>
                </a:extLst>
              </a:tr>
              <a:tr h="2123764">
                <a:tc>
                  <a:txBody>
                    <a:bodyPr/>
                    <a:lstStyle/>
                    <a:p>
                      <a:pPr algn="ct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1127576"/>
                  </a:ext>
                </a:extLst>
              </a:tr>
              <a:tr h="771836">
                <a:tc>
                  <a:txBody>
                    <a:bodyPr/>
                    <a:lstStyle/>
                    <a:p>
                      <a:pPr algn="ctr"/>
                      <a:r>
                        <a:rPr kumimoji="1" lang="en-US" altLang="ja-JP" sz="3600">
                          <a:solidFill>
                            <a:schemeClr val="bg1"/>
                          </a:solidFill>
                          <a:latin typeface="+mj-ea"/>
                          <a:ea typeface="+mj-ea"/>
                        </a:rPr>
                        <a:t>Git</a:t>
                      </a:r>
                      <a:endParaRPr kumimoji="1" lang="ja-JP" altLang="en-US" sz="3600">
                        <a:solidFill>
                          <a:schemeClr val="bg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r>
                        <a:rPr kumimoji="1" lang="en-US" altLang="ja-JP" sz="3600">
                          <a:solidFill>
                            <a:schemeClr val="bg1"/>
                          </a:solidFill>
                          <a:latin typeface="+mj-ea"/>
                          <a:ea typeface="+mj-ea"/>
                        </a:rPr>
                        <a:t>Backlog</a:t>
                      </a:r>
                      <a:endParaRPr kumimoji="1" lang="ja-JP" altLang="en-US" sz="3600">
                        <a:solidFill>
                          <a:schemeClr val="bg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extLst>
                  <a:ext uri="{0D108BD9-81ED-4DB2-BD59-A6C34878D82A}">
                    <a16:rowId xmlns:a16="http://schemas.microsoft.com/office/drawing/2014/main" val="2857717274"/>
                  </a:ext>
                </a:extLst>
              </a:tr>
              <a:tr h="2123764">
                <a:tc>
                  <a:txBody>
                    <a:bodyPr/>
                    <a:lstStyle/>
                    <a:p>
                      <a:pPr algn="ctr"/>
                      <a:endParaRPr kumimoji="1" lang="ja-JP" altLang="en-US" sz="3600">
                        <a:solidFill>
                          <a:schemeClr val="bg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3600">
                        <a:solidFill>
                          <a:schemeClr val="bg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294467"/>
                  </a:ext>
                </a:extLst>
              </a:tr>
            </a:tbl>
          </a:graphicData>
        </a:graphic>
      </p:graphicFrame>
      <p:graphicFrame>
        <p:nvGraphicFramePr>
          <p:cNvPr id="3" name="表 2">
            <a:extLst>
              <a:ext uri="{FF2B5EF4-FFF2-40B4-BE49-F238E27FC236}">
                <a16:creationId xmlns:a16="http://schemas.microsoft.com/office/drawing/2014/main" id="{78A9636C-C0B7-861D-D576-E4227930D6F6}"/>
              </a:ext>
            </a:extLst>
          </p:cNvPr>
          <p:cNvGraphicFramePr>
            <a:graphicFrameLocks noGrp="1"/>
          </p:cNvGraphicFramePr>
          <p:nvPr>
            <p:extLst>
              <p:ext uri="{D42A27DB-BD31-4B8C-83A1-F6EECF244321}">
                <p14:modId xmlns:p14="http://schemas.microsoft.com/office/powerpoint/2010/main" val="3271149788"/>
              </p:ext>
            </p:extLst>
          </p:nvPr>
        </p:nvGraphicFramePr>
        <p:xfrm>
          <a:off x="9851466" y="3473278"/>
          <a:ext cx="7467522" cy="5821939"/>
        </p:xfrm>
        <a:graphic>
          <a:graphicData uri="http://schemas.openxmlformats.org/drawingml/2006/table">
            <a:tbl>
              <a:tblPr firstRow="1" bandRow="1">
                <a:tableStyleId>{5C22544A-7EE6-4342-B048-85BDC9FD1C3A}</a:tableStyleId>
              </a:tblPr>
              <a:tblGrid>
                <a:gridCol w="3733761">
                  <a:extLst>
                    <a:ext uri="{9D8B030D-6E8A-4147-A177-3AD203B41FA5}">
                      <a16:colId xmlns:a16="http://schemas.microsoft.com/office/drawing/2014/main" val="2803097963"/>
                    </a:ext>
                  </a:extLst>
                </a:gridCol>
                <a:gridCol w="3733761">
                  <a:extLst>
                    <a:ext uri="{9D8B030D-6E8A-4147-A177-3AD203B41FA5}">
                      <a16:colId xmlns:a16="http://schemas.microsoft.com/office/drawing/2014/main" val="3084096586"/>
                    </a:ext>
                  </a:extLst>
                </a:gridCol>
              </a:tblGrid>
              <a:tr h="802575">
                <a:tc>
                  <a:txBody>
                    <a:bodyPr/>
                    <a:lstStyle/>
                    <a:p>
                      <a:pPr algn="ctr"/>
                      <a:r>
                        <a:rPr kumimoji="1" lang="en-US" altLang="ja-JP" sz="3600">
                          <a:latin typeface="+mj-ea"/>
                          <a:ea typeface="+mj-ea"/>
                        </a:rPr>
                        <a:t>PHP</a:t>
                      </a: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r>
                        <a:rPr kumimoji="1" lang="en-US" altLang="ja-JP" sz="3600">
                          <a:latin typeface="+mj-ea"/>
                          <a:ea typeface="+mj-ea"/>
                        </a:rPr>
                        <a:t>JavaScript</a:t>
                      </a: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extLst>
                  <a:ext uri="{0D108BD9-81ED-4DB2-BD59-A6C34878D82A}">
                    <a16:rowId xmlns:a16="http://schemas.microsoft.com/office/drawing/2014/main" val="984925788"/>
                  </a:ext>
                </a:extLst>
              </a:tr>
              <a:tr h="2123764">
                <a:tc>
                  <a:txBody>
                    <a:bodyPr/>
                    <a:lstStyle/>
                    <a:p>
                      <a:pPr algn="ct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1127576"/>
                  </a:ext>
                </a:extLst>
              </a:tr>
              <a:tr h="771836">
                <a:tc>
                  <a:txBody>
                    <a:bodyPr/>
                    <a:lstStyle/>
                    <a:p>
                      <a:pPr algn="ctr"/>
                      <a:r>
                        <a:rPr kumimoji="1" lang="en-US" altLang="ja-JP" sz="3600">
                          <a:solidFill>
                            <a:schemeClr val="bg1"/>
                          </a:solidFill>
                          <a:latin typeface="+mj-ea"/>
                          <a:ea typeface="+mj-ea"/>
                        </a:rPr>
                        <a:t>HTML/CSS</a:t>
                      </a:r>
                      <a:endParaRPr kumimoji="1" lang="ja-JP" altLang="en-US" sz="3600">
                        <a:solidFill>
                          <a:schemeClr val="bg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r>
                        <a:rPr kumimoji="1" lang="en-US" altLang="ja-JP" sz="3600">
                          <a:solidFill>
                            <a:schemeClr val="bg1"/>
                          </a:solidFill>
                          <a:latin typeface="+mj-ea"/>
                          <a:ea typeface="+mj-ea"/>
                        </a:rPr>
                        <a:t>MySQL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extLst>
                  <a:ext uri="{0D108BD9-81ED-4DB2-BD59-A6C34878D82A}">
                    <a16:rowId xmlns:a16="http://schemas.microsoft.com/office/drawing/2014/main" val="2857717274"/>
                  </a:ext>
                </a:extLst>
              </a:tr>
              <a:tr h="2123764">
                <a:tc>
                  <a:txBody>
                    <a:bodyPr/>
                    <a:lstStyle/>
                    <a:p>
                      <a:pPr algn="ctr"/>
                      <a:endParaRPr kumimoji="1" lang="ja-JP" altLang="en-US" sz="3600">
                        <a:solidFill>
                          <a:schemeClr val="bg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3600">
                        <a:solidFill>
                          <a:schemeClr val="bg1"/>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294467"/>
                  </a:ext>
                </a:extLst>
              </a:tr>
            </a:tbl>
          </a:graphicData>
        </a:graphic>
      </p:graphicFrame>
      <p:pic>
        <p:nvPicPr>
          <p:cNvPr id="1026" name="Picture 2" descr="Windows用のXAMPP 8.2.12をダウンロード - Filehippo.com">
            <a:extLst>
              <a:ext uri="{FF2B5EF4-FFF2-40B4-BE49-F238E27FC236}">
                <a16:creationId xmlns:a16="http://schemas.microsoft.com/office/drawing/2014/main" id="{A9C853D6-F12B-0DBD-3D33-75F95AC79F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6206" y="3577038"/>
            <a:ext cx="539496" cy="539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ual Studio Code - Wikipedia">
            <a:extLst>
              <a:ext uri="{FF2B5EF4-FFF2-40B4-BE49-F238E27FC236}">
                <a16:creationId xmlns:a16="http://schemas.microsoft.com/office/drawing/2014/main" id="{E9ADC8EA-9B20-83D0-EE9E-D81656F92B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9969" y="3545158"/>
            <a:ext cx="588680" cy="588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のコマンド | かいけつプログラム">
            <a:extLst>
              <a:ext uri="{FF2B5EF4-FFF2-40B4-BE49-F238E27FC236}">
                <a16:creationId xmlns:a16="http://schemas.microsoft.com/office/drawing/2014/main" id="{7891BF22-DD3D-7E17-D28A-F90D6D2CE2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6348" y="6352704"/>
            <a:ext cx="759211" cy="7592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acklog（バックログ）との連携方法｜ビジネスチャットならChatwork">
            <a:extLst>
              <a:ext uri="{FF2B5EF4-FFF2-40B4-BE49-F238E27FC236}">
                <a16:creationId xmlns:a16="http://schemas.microsoft.com/office/drawing/2014/main" id="{E112E11D-BEF8-4C83-D70C-429C404891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7885" y="6421248"/>
            <a:ext cx="588680" cy="5886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HP (プログラミング言語) - Wikipedia">
            <a:extLst>
              <a:ext uri="{FF2B5EF4-FFF2-40B4-BE49-F238E27FC236}">
                <a16:creationId xmlns:a16="http://schemas.microsoft.com/office/drawing/2014/main" id="{A9CAB032-D2D5-F39A-EFD9-9BD9E8E28D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2644" y="3602325"/>
            <a:ext cx="984284" cy="5315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avaScript - Wikipedia">
            <a:extLst>
              <a:ext uri="{FF2B5EF4-FFF2-40B4-BE49-F238E27FC236}">
                <a16:creationId xmlns:a16="http://schemas.microsoft.com/office/drawing/2014/main" id="{985452E5-2451-FD0B-C575-BB8C69AA8E7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672180" y="3579566"/>
            <a:ext cx="577029" cy="5770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ML5 - Wikipedia">
            <a:extLst>
              <a:ext uri="{FF2B5EF4-FFF2-40B4-BE49-F238E27FC236}">
                <a16:creationId xmlns:a16="http://schemas.microsoft.com/office/drawing/2014/main" id="{CD77E5EF-3C7A-6847-9EA1-A44A9E400B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83990" y="6424649"/>
            <a:ext cx="615320" cy="61532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1E8EC422-F368-A22E-1B8A-84CD6CD13F2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035283" y="6414680"/>
            <a:ext cx="442913" cy="62528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HP+MySQLによるお問合せフォームの作成 | 【MENTA】No1.メンターサービスでプロに直接相談しよう！">
            <a:extLst>
              <a:ext uri="{FF2B5EF4-FFF2-40B4-BE49-F238E27FC236}">
                <a16:creationId xmlns:a16="http://schemas.microsoft.com/office/drawing/2014/main" id="{AD2DC632-5E5F-8EA2-B86A-CE3A8A80C0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834288" y="6496595"/>
            <a:ext cx="615320" cy="615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5">
            <a:extLst>
              <a:ext uri="{FF2B5EF4-FFF2-40B4-BE49-F238E27FC236}">
                <a16:creationId xmlns:a16="http://schemas.microsoft.com/office/drawing/2014/main" id="{9F126176-4DDF-2191-D6F0-D6633E986DD8}"/>
              </a:ext>
            </a:extLst>
          </p:cNvPr>
          <p:cNvSpPr txBox="1"/>
          <p:nvPr/>
        </p:nvSpPr>
        <p:spPr>
          <a:xfrm>
            <a:off x="1168332" y="4527611"/>
            <a:ext cx="3210078" cy="1389098"/>
          </a:xfrm>
          <a:prstGeom prst="rect">
            <a:avLst/>
          </a:prstGeom>
        </p:spPr>
        <p:txBody>
          <a:bodyPr wrap="square" lIns="0" tIns="0" rIns="0" bIns="0" rtlCol="0" anchor="ctr">
            <a:spAutoFit/>
          </a:bodyPr>
          <a:lstStyle/>
          <a:p>
            <a:pPr algn="ctr">
              <a:lnSpc>
                <a:spcPts val="3842"/>
              </a:lnSpc>
              <a:spcBef>
                <a:spcPct val="0"/>
              </a:spcBef>
            </a:pPr>
            <a:r>
              <a:rPr lang="en-US" altLang="ja-JP" sz="1600" b="1" spc="41" err="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PHP,MySQL</a:t>
            </a: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開発向き</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設定が簡単で初心者向き</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Apache</a:t>
            </a: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が初期実装</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5" name="TextBox 25">
            <a:extLst>
              <a:ext uri="{FF2B5EF4-FFF2-40B4-BE49-F238E27FC236}">
                <a16:creationId xmlns:a16="http://schemas.microsoft.com/office/drawing/2014/main" id="{90DFA052-2B75-E2B7-91C1-AA760A81EBC8}"/>
              </a:ext>
            </a:extLst>
          </p:cNvPr>
          <p:cNvSpPr txBox="1"/>
          <p:nvPr/>
        </p:nvSpPr>
        <p:spPr>
          <a:xfrm>
            <a:off x="4819003" y="4527611"/>
            <a:ext cx="3210078" cy="1389098"/>
          </a:xfrm>
          <a:prstGeom prst="rect">
            <a:avLst/>
          </a:prstGeom>
        </p:spPr>
        <p:txBody>
          <a:bodyPr wrap="square" lIns="0" tIns="0" rIns="0" bIns="0" rtlCol="0" anchor="ctr">
            <a:spAutoFit/>
          </a:bodyPr>
          <a:lstStyle/>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使用経験あり</a:t>
            </a:r>
            <a:b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b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エラー表示が分かりやすく効率的</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拡張機能がある</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6" name="TextBox 25">
            <a:extLst>
              <a:ext uri="{FF2B5EF4-FFF2-40B4-BE49-F238E27FC236}">
                <a16:creationId xmlns:a16="http://schemas.microsoft.com/office/drawing/2014/main" id="{9A274665-360C-12BB-3110-C9D02DF565A0}"/>
              </a:ext>
            </a:extLst>
          </p:cNvPr>
          <p:cNvSpPr txBox="1"/>
          <p:nvPr/>
        </p:nvSpPr>
        <p:spPr>
          <a:xfrm>
            <a:off x="1222256" y="7487985"/>
            <a:ext cx="3210078" cy="1389098"/>
          </a:xfrm>
          <a:prstGeom prst="rect">
            <a:avLst/>
          </a:prstGeom>
        </p:spPr>
        <p:txBody>
          <a:bodyPr wrap="square" lIns="0" tIns="0" rIns="0" bIns="0" rtlCol="0" anchor="ctr">
            <a:spAutoFit/>
          </a:bodyPr>
          <a:lstStyle/>
          <a:p>
            <a:pPr algn="ctr">
              <a:lnSpc>
                <a:spcPts val="3842"/>
              </a:lnSpc>
              <a:spcBef>
                <a:spcPct val="0"/>
              </a:spcBef>
            </a:pPr>
            <a:r>
              <a:rPr lang="en-US" altLang="ja-JP" sz="1600" b="1" spc="41" err="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Backlog,GitHub</a:t>
            </a: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と連携し管理</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チーム開発想定の利用も可能</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バージョン管理</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 name="TextBox 25">
            <a:extLst>
              <a:ext uri="{FF2B5EF4-FFF2-40B4-BE49-F238E27FC236}">
                <a16:creationId xmlns:a16="http://schemas.microsoft.com/office/drawing/2014/main" id="{27B58397-4CD3-B81E-9ADE-764064D932D1}"/>
              </a:ext>
            </a:extLst>
          </p:cNvPr>
          <p:cNvSpPr txBox="1"/>
          <p:nvPr/>
        </p:nvSpPr>
        <p:spPr>
          <a:xfrm>
            <a:off x="4887885" y="7487985"/>
            <a:ext cx="3210078" cy="1389098"/>
          </a:xfrm>
          <a:prstGeom prst="rect">
            <a:avLst/>
          </a:prstGeom>
        </p:spPr>
        <p:txBody>
          <a:bodyPr wrap="square" lIns="0" tIns="0" rIns="0" bIns="0" rtlCol="0" anchor="ctr">
            <a:spAutoFit/>
          </a:bodyPr>
          <a:lstStyle/>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タスク・スケジュール管理</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開発スケジュールを共有できる</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実際の業務に利用されている</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8" name="TextBox 25">
            <a:extLst>
              <a:ext uri="{FF2B5EF4-FFF2-40B4-BE49-F238E27FC236}">
                <a16:creationId xmlns:a16="http://schemas.microsoft.com/office/drawing/2014/main" id="{F4D43EA2-2AA4-35DD-2BAA-CFC8927F00FC}"/>
              </a:ext>
            </a:extLst>
          </p:cNvPr>
          <p:cNvSpPr txBox="1"/>
          <p:nvPr/>
        </p:nvSpPr>
        <p:spPr>
          <a:xfrm>
            <a:off x="10046661" y="4601742"/>
            <a:ext cx="3210078" cy="1389098"/>
          </a:xfrm>
          <a:prstGeom prst="rect">
            <a:avLst/>
          </a:prstGeom>
        </p:spPr>
        <p:txBody>
          <a:bodyPr wrap="square" lIns="0" tIns="0" rIns="0" bIns="0" rtlCol="0" anchor="ctr">
            <a:spAutoFit/>
          </a:bodyPr>
          <a:lstStyle/>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初めて使用</a:t>
            </a:r>
            <a:b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b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サーバーサイド言語</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動的ページや</a:t>
            </a:r>
            <a: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DB</a:t>
            </a: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連携に適している</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9" name="TextBox 25">
            <a:extLst>
              <a:ext uri="{FF2B5EF4-FFF2-40B4-BE49-F238E27FC236}">
                <a16:creationId xmlns:a16="http://schemas.microsoft.com/office/drawing/2014/main" id="{3F5CE6E3-796A-A4D5-6A93-DB37400C3271}"/>
              </a:ext>
            </a:extLst>
          </p:cNvPr>
          <p:cNvSpPr txBox="1"/>
          <p:nvPr/>
        </p:nvSpPr>
        <p:spPr>
          <a:xfrm>
            <a:off x="13874716" y="4527611"/>
            <a:ext cx="3210078" cy="1389098"/>
          </a:xfrm>
          <a:prstGeom prst="rect">
            <a:avLst/>
          </a:prstGeom>
        </p:spPr>
        <p:txBody>
          <a:bodyPr wrap="square" lIns="0" tIns="0" rIns="0" bIns="0" rtlCol="0" anchor="ctr">
            <a:spAutoFit/>
          </a:bodyPr>
          <a:lstStyle/>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初めて使用</a:t>
            </a:r>
            <a:b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br>
            <a: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API</a:t>
            </a: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通信で画面を自動更新・操作</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動的な</a:t>
            </a:r>
            <a: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UI</a:t>
            </a: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を実現</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0" name="TextBox 25">
            <a:extLst>
              <a:ext uri="{FF2B5EF4-FFF2-40B4-BE49-F238E27FC236}">
                <a16:creationId xmlns:a16="http://schemas.microsoft.com/office/drawing/2014/main" id="{5DC2468F-FCCE-D9FB-2635-ACEF904CE2AF}"/>
              </a:ext>
            </a:extLst>
          </p:cNvPr>
          <p:cNvSpPr txBox="1"/>
          <p:nvPr/>
        </p:nvSpPr>
        <p:spPr>
          <a:xfrm>
            <a:off x="10100647" y="7473044"/>
            <a:ext cx="3210078" cy="1389098"/>
          </a:xfrm>
          <a:prstGeom prst="rect">
            <a:avLst/>
          </a:prstGeom>
        </p:spPr>
        <p:txBody>
          <a:bodyPr wrap="square" lIns="0" tIns="0" rIns="0" bIns="0" rtlCol="0" anchor="ctr">
            <a:spAutoFit/>
          </a:bodyPr>
          <a:lstStyle/>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使用経験あり</a:t>
            </a:r>
            <a:b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b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ページの骨組みや内容作成</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色・配置・デザインを実装</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11" name="TextBox 25">
            <a:extLst>
              <a:ext uri="{FF2B5EF4-FFF2-40B4-BE49-F238E27FC236}">
                <a16:creationId xmlns:a16="http://schemas.microsoft.com/office/drawing/2014/main" id="{BA44860A-7A46-D524-9093-B2063F9D6F9B}"/>
              </a:ext>
            </a:extLst>
          </p:cNvPr>
          <p:cNvSpPr txBox="1"/>
          <p:nvPr/>
        </p:nvSpPr>
        <p:spPr>
          <a:xfrm>
            <a:off x="13946965" y="7430245"/>
            <a:ext cx="3210078" cy="1389098"/>
          </a:xfrm>
          <a:prstGeom prst="rect">
            <a:avLst/>
          </a:prstGeom>
        </p:spPr>
        <p:txBody>
          <a:bodyPr wrap="square" lIns="0" tIns="0" rIns="0" bIns="0" rtlCol="0" anchor="ctr">
            <a:spAutoFit/>
          </a:bodyPr>
          <a:lstStyle/>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使用経験あり</a:t>
            </a:r>
            <a:b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br>
            <a:r>
              <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DB</a:t>
            </a: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管理</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情報の保存・検索・更新が可能</a:t>
            </a:r>
            <a:endParaRPr lang="en-US" altLang="ja-JP" sz="1600"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372161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970EF-FC7A-7A23-734B-2230A3DC0F47}"/>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BD991AE5-047E-FAB8-88A7-C5F4FE726278}"/>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551654CF-5081-A8C3-D38D-2BC5DF6DF427}"/>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572A5319-B6EB-A940-7E32-39085DE0DD4F}"/>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3D3F0FA5-38D1-0D35-66C6-34A3F789444D}"/>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D5FFB174-9727-35F5-74AA-95A59D89B329}"/>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97946D67-1086-BB80-CC73-778ED4EF5FA7}"/>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6B021747-F5F4-19A9-C934-584470E1B19D}"/>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930AFBB1-F2FA-7359-95F7-583C0E0C7921}"/>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7EA3D922-B07D-4C25-CC3E-7E0B3CE8171F}"/>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CB880D2F-DA83-8489-A084-2AD8A402A2B7}"/>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開発環境・使用ツール</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B907BAFC-46E0-EA3C-2CD2-FAF5828E4135}"/>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95B03B48-AC6E-C117-4870-F4075C3955D1}"/>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2-2</a:t>
            </a:r>
          </a:p>
        </p:txBody>
      </p:sp>
      <p:sp>
        <p:nvSpPr>
          <p:cNvPr id="37" name="TextBox 26">
            <a:extLst>
              <a:ext uri="{FF2B5EF4-FFF2-40B4-BE49-F238E27FC236}">
                <a16:creationId xmlns:a16="http://schemas.microsoft.com/office/drawing/2014/main" id="{69D6B934-587C-F564-C6B0-CA5F5E01BC32}"/>
              </a:ext>
            </a:extLst>
          </p:cNvPr>
          <p:cNvSpPr txBox="1"/>
          <p:nvPr/>
        </p:nvSpPr>
        <p:spPr>
          <a:xfrm>
            <a:off x="7232720" y="2266499"/>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開発期間</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39" name="Group 28">
            <a:extLst>
              <a:ext uri="{FF2B5EF4-FFF2-40B4-BE49-F238E27FC236}">
                <a16:creationId xmlns:a16="http://schemas.microsoft.com/office/drawing/2014/main" id="{498328D7-E336-4D35-5329-25360B2C1F8F}"/>
              </a:ext>
            </a:extLst>
          </p:cNvPr>
          <p:cNvGrpSpPr/>
          <p:nvPr/>
        </p:nvGrpSpPr>
        <p:grpSpPr>
          <a:xfrm>
            <a:off x="6655691" y="2266499"/>
            <a:ext cx="4976618" cy="792241"/>
            <a:chOff x="0" y="0"/>
            <a:chExt cx="1310714" cy="147754"/>
          </a:xfrm>
        </p:grpSpPr>
        <p:sp>
          <p:nvSpPr>
            <p:cNvPr id="40" name="Freeform 29">
              <a:extLst>
                <a:ext uri="{FF2B5EF4-FFF2-40B4-BE49-F238E27FC236}">
                  <a16:creationId xmlns:a16="http://schemas.microsoft.com/office/drawing/2014/main" id="{121439BE-081D-4B0C-A4FC-E865494D383B}"/>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1" name="TextBox 30">
              <a:extLst>
                <a:ext uri="{FF2B5EF4-FFF2-40B4-BE49-F238E27FC236}">
                  <a16:creationId xmlns:a16="http://schemas.microsoft.com/office/drawing/2014/main" id="{14EB0D85-F4BD-E5A6-C132-F60445A9073A}"/>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63" name="フッター プレースホルダー 62">
            <a:extLst>
              <a:ext uri="{FF2B5EF4-FFF2-40B4-BE49-F238E27FC236}">
                <a16:creationId xmlns:a16="http://schemas.microsoft.com/office/drawing/2014/main" id="{E78CD1C9-5F89-6C54-83E0-5DB571F683FC}"/>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01C0DFDA-2DC6-1322-9BE3-7A76DE7F5DA0}"/>
              </a:ext>
            </a:extLst>
          </p:cNvPr>
          <p:cNvSpPr>
            <a:spLocks noGrp="1"/>
          </p:cNvSpPr>
          <p:nvPr>
            <p:ph type="sldNum" sz="quarter" idx="12"/>
          </p:nvPr>
        </p:nvSpPr>
        <p:spPr/>
        <p:txBody>
          <a:bodyPr/>
          <a:lstStyle/>
          <a:p>
            <a:fld id="{B6F15528-21DE-4FAA-801E-634DDDAF4B2B}" type="slidenum">
              <a:rPr lang="en-US" smtClean="0">
                <a:latin typeface="+mj-lt"/>
              </a:rPr>
              <a:pPr/>
              <a:t>8</a:t>
            </a:fld>
            <a:endParaRPr lang="en-US">
              <a:latin typeface="+mj-lt"/>
            </a:endParaRPr>
          </a:p>
        </p:txBody>
      </p:sp>
      <p:sp>
        <p:nvSpPr>
          <p:cNvPr id="65" name="日付プレースホルダー 64">
            <a:extLst>
              <a:ext uri="{FF2B5EF4-FFF2-40B4-BE49-F238E27FC236}">
                <a16:creationId xmlns:a16="http://schemas.microsoft.com/office/drawing/2014/main" id="{6EE0485A-9694-C0C2-CC26-2B5D4A65A2FC}"/>
              </a:ext>
            </a:extLst>
          </p:cNvPr>
          <p:cNvSpPr>
            <a:spLocks noGrp="1"/>
          </p:cNvSpPr>
          <p:nvPr>
            <p:ph type="dt" sz="half" idx="10"/>
          </p:nvPr>
        </p:nvSpPr>
        <p:spPr/>
        <p:txBody>
          <a:bodyPr/>
          <a:lstStyle/>
          <a:p>
            <a:fld id="{396557C1-3728-49CD-8468-4BA3766943F6}"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8466AC74-773A-6610-4855-FBA1D0FEDFCD}"/>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FE4F7F0F-1B5F-D6F4-F52F-FDCC125CABC6}"/>
              </a:ext>
            </a:extLst>
          </p:cNvPr>
          <p:cNvSpPr txBox="1"/>
          <p:nvPr/>
        </p:nvSpPr>
        <p:spPr>
          <a:xfrm>
            <a:off x="7492934" y="2393477"/>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開発サポートツール</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aphicFrame>
        <p:nvGraphicFramePr>
          <p:cNvPr id="2" name="表 1">
            <a:extLst>
              <a:ext uri="{FF2B5EF4-FFF2-40B4-BE49-F238E27FC236}">
                <a16:creationId xmlns:a16="http://schemas.microsoft.com/office/drawing/2014/main" id="{84D5FEBC-6541-964E-9AD2-078B52AB41EB}"/>
              </a:ext>
            </a:extLst>
          </p:cNvPr>
          <p:cNvGraphicFramePr>
            <a:graphicFrameLocks noGrp="1"/>
          </p:cNvGraphicFramePr>
          <p:nvPr>
            <p:extLst>
              <p:ext uri="{D42A27DB-BD31-4B8C-83A1-F6EECF244321}">
                <p14:modId xmlns:p14="http://schemas.microsoft.com/office/powerpoint/2010/main" val="1317363529"/>
              </p:ext>
            </p:extLst>
          </p:nvPr>
        </p:nvGraphicFramePr>
        <p:xfrm>
          <a:off x="4073117" y="3701876"/>
          <a:ext cx="10141766" cy="4498803"/>
        </p:xfrm>
        <a:graphic>
          <a:graphicData uri="http://schemas.openxmlformats.org/drawingml/2006/table">
            <a:tbl>
              <a:tblPr firstRow="1" bandRow="1">
                <a:tableStyleId>{5C22544A-7EE6-4342-B048-85BDC9FD1C3A}</a:tableStyleId>
              </a:tblPr>
              <a:tblGrid>
                <a:gridCol w="5070883">
                  <a:extLst>
                    <a:ext uri="{9D8B030D-6E8A-4147-A177-3AD203B41FA5}">
                      <a16:colId xmlns:a16="http://schemas.microsoft.com/office/drawing/2014/main" val="2803097963"/>
                    </a:ext>
                  </a:extLst>
                </a:gridCol>
                <a:gridCol w="5070883">
                  <a:extLst>
                    <a:ext uri="{9D8B030D-6E8A-4147-A177-3AD203B41FA5}">
                      <a16:colId xmlns:a16="http://schemas.microsoft.com/office/drawing/2014/main" val="3084096586"/>
                    </a:ext>
                  </a:extLst>
                </a:gridCol>
              </a:tblGrid>
              <a:tr h="1193006">
                <a:tc>
                  <a:txBody>
                    <a:bodyPr/>
                    <a:lstStyle/>
                    <a:p>
                      <a:pPr algn="ctr"/>
                      <a:r>
                        <a:rPr kumimoji="1" lang="en-US" altLang="ja-JP" sz="3600">
                          <a:latin typeface="+mj-ea"/>
                          <a:ea typeface="+mj-ea"/>
                        </a:rPr>
                        <a:t>Chat GPT</a:t>
                      </a: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tc>
                  <a:txBody>
                    <a:bodyPr/>
                    <a:lstStyle/>
                    <a:p>
                      <a:pPr algn="ctr"/>
                      <a:r>
                        <a:rPr kumimoji="1" lang="en-US" altLang="ja-JP" sz="3600">
                          <a:latin typeface="+mj-ea"/>
                          <a:ea typeface="+mj-ea"/>
                        </a:rPr>
                        <a:t>Gemini</a:t>
                      </a: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4454"/>
                    </a:solidFill>
                  </a:tcPr>
                </a:tc>
                <a:extLst>
                  <a:ext uri="{0D108BD9-81ED-4DB2-BD59-A6C34878D82A}">
                    <a16:rowId xmlns:a16="http://schemas.microsoft.com/office/drawing/2014/main" val="984925788"/>
                  </a:ext>
                </a:extLst>
              </a:tr>
              <a:tr h="3305797">
                <a:tc>
                  <a:txBody>
                    <a:bodyPr/>
                    <a:lstStyle/>
                    <a:p>
                      <a:pPr algn="ctr"/>
                      <a:endParaRPr kumimoji="1" lang="en-US" altLang="ja-JP" sz="3600">
                        <a:latin typeface="+mj-ea"/>
                        <a:ea typeface="+mj-ea"/>
                      </a:endParaRPr>
                    </a:p>
                    <a:p>
                      <a:pPr algn="ct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sz="360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1127576"/>
                  </a:ext>
                </a:extLst>
              </a:tr>
            </a:tbl>
          </a:graphicData>
        </a:graphic>
      </p:graphicFrame>
      <p:pic>
        <p:nvPicPr>
          <p:cNvPr id="2050" name="Picture 2" descr="ChatGPT - Windows に無料でダウンロードしてインストールする | Microsoft Store">
            <a:extLst>
              <a:ext uri="{FF2B5EF4-FFF2-40B4-BE49-F238E27FC236}">
                <a16:creationId xmlns:a16="http://schemas.microsoft.com/office/drawing/2014/main" id="{F1197384-AB20-5D8D-FCF2-021AB3A43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8410" y="3920678"/>
            <a:ext cx="760058" cy="7600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mini (Google) ロゴ 無料ダウンロード SVG, PNG... · LobeHub">
            <a:extLst>
              <a:ext uri="{FF2B5EF4-FFF2-40B4-BE49-F238E27FC236}">
                <a16:creationId xmlns:a16="http://schemas.microsoft.com/office/drawing/2014/main" id="{8E97BC0E-D4E6-BCE7-DB30-BAFFCBA918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4979" y="3829910"/>
            <a:ext cx="875329" cy="875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5">
            <a:extLst>
              <a:ext uri="{FF2B5EF4-FFF2-40B4-BE49-F238E27FC236}">
                <a16:creationId xmlns:a16="http://schemas.microsoft.com/office/drawing/2014/main" id="{F889E02A-18BC-F892-5623-2A6CFD72EEF0}"/>
              </a:ext>
            </a:extLst>
          </p:cNvPr>
          <p:cNvSpPr txBox="1"/>
          <p:nvPr/>
        </p:nvSpPr>
        <p:spPr>
          <a:xfrm>
            <a:off x="4337827" y="5457904"/>
            <a:ext cx="4635727" cy="1876411"/>
          </a:xfrm>
          <a:prstGeom prst="rect">
            <a:avLst/>
          </a:prstGeom>
        </p:spPr>
        <p:txBody>
          <a:bodyPr wrap="square" lIns="0" tIns="0" rIns="0" bIns="0" rtlCol="0" anchor="ctr">
            <a:spAutoFit/>
          </a:bodyPr>
          <a:lstStyle/>
          <a:p>
            <a:pPr algn="ctr">
              <a:lnSpc>
                <a:spcPts val="3842"/>
              </a:lnSpc>
              <a:spcBef>
                <a:spcPct val="0"/>
              </a:spcBef>
            </a:pPr>
            <a:r>
              <a:rPr lang="ja-JP" altLang="en-US"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要件定義、設計、テスト</a:t>
            </a:r>
            <a:endParaRPr lang="en-US" altLang="ja-JP"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それぞれの作成方法やドキュメント作成</a:t>
            </a:r>
            <a:endParaRPr lang="en-US" altLang="ja-JP"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endParaRPr lang="en-US" altLang="ja-JP"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コード理解とコメント作成にも使用</a:t>
            </a:r>
            <a:endParaRPr lang="en-US" altLang="ja-JP"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4" name="TextBox 25">
            <a:extLst>
              <a:ext uri="{FF2B5EF4-FFF2-40B4-BE49-F238E27FC236}">
                <a16:creationId xmlns:a16="http://schemas.microsoft.com/office/drawing/2014/main" id="{AF773341-0788-E75F-BCC5-3DF2CBB8FA77}"/>
              </a:ext>
            </a:extLst>
          </p:cNvPr>
          <p:cNvSpPr txBox="1"/>
          <p:nvPr/>
        </p:nvSpPr>
        <p:spPr>
          <a:xfrm>
            <a:off x="9314448" y="6185826"/>
            <a:ext cx="4635727" cy="420564"/>
          </a:xfrm>
          <a:prstGeom prst="rect">
            <a:avLst/>
          </a:prstGeom>
        </p:spPr>
        <p:txBody>
          <a:bodyPr wrap="square" lIns="0" tIns="0" rIns="0" bIns="0" rtlCol="0" anchor="ctr">
            <a:spAutoFit/>
          </a:bodyPr>
          <a:lstStyle/>
          <a:p>
            <a:pPr algn="ctr">
              <a:lnSpc>
                <a:spcPts val="3842"/>
              </a:lnSpc>
              <a:spcBef>
                <a:spcPct val="0"/>
              </a:spcBef>
            </a:pPr>
            <a:r>
              <a:rPr lang="ja-JP" altLang="en-US"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コード作成やコードレビュー中心</a:t>
            </a:r>
            <a:endParaRPr lang="en-US" altLang="ja-JP" b="1" spc="41">
              <a:solidFill>
                <a:srgbClr val="000000"/>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Tree>
    <p:extLst>
      <p:ext uri="{BB962C8B-B14F-4D97-AF65-F5344CB8AC3E}">
        <p14:creationId xmlns:p14="http://schemas.microsoft.com/office/powerpoint/2010/main" val="1092834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B0CEA-3DE1-080B-1EA6-823946245D36}"/>
            </a:ext>
          </a:extLst>
        </p:cNvPr>
        <p:cNvGrpSpPr/>
        <p:nvPr/>
      </p:nvGrpSpPr>
      <p:grpSpPr>
        <a:xfrm>
          <a:off x="0" y="0"/>
          <a:ext cx="0" cy="0"/>
          <a:chOff x="0" y="0"/>
          <a:chExt cx="0" cy="0"/>
        </a:xfrm>
      </p:grpSpPr>
      <p:sp>
        <p:nvSpPr>
          <p:cNvPr id="16" name="Freeform 19">
            <a:extLst>
              <a:ext uri="{FF2B5EF4-FFF2-40B4-BE49-F238E27FC236}">
                <a16:creationId xmlns:a16="http://schemas.microsoft.com/office/drawing/2014/main" id="{6DEE4A05-DC09-2A09-BB76-3BBADF683DBD}"/>
              </a:ext>
            </a:extLst>
          </p:cNvPr>
          <p:cNvSpPr/>
          <p:nvPr/>
        </p:nvSpPr>
        <p:spPr>
          <a:xfrm>
            <a:off x="913513"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背景と目的</a:t>
            </a:r>
          </a:p>
        </p:txBody>
      </p:sp>
      <p:sp>
        <p:nvSpPr>
          <p:cNvPr id="17" name="Freeform 19">
            <a:extLst>
              <a:ext uri="{FF2B5EF4-FFF2-40B4-BE49-F238E27FC236}">
                <a16:creationId xmlns:a16="http://schemas.microsoft.com/office/drawing/2014/main" id="{84B508E9-0264-81DC-747B-C84930F35B97}"/>
              </a:ext>
            </a:extLst>
          </p:cNvPr>
          <p:cNvSpPr/>
          <p:nvPr/>
        </p:nvSpPr>
        <p:spPr>
          <a:xfrm>
            <a:off x="2755046" y="350266"/>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rgbClr val="044454"/>
          </a:solidFill>
        </p:spPr>
        <p:txBody>
          <a:bodyPr anchor="ctr"/>
          <a:lstStyle/>
          <a:p>
            <a:pPr algn="ctr"/>
            <a:r>
              <a:rPr lang="ja-JP" altLang="en-US">
                <a:solidFill>
                  <a:schemeClr val="bg1"/>
                </a:solidFill>
                <a:latin typeface="+mj-lt"/>
                <a:ea typeface="Noto Sans JP Bold" panose="020B0200000000000000" pitchFamily="50" charset="-128"/>
              </a:rPr>
              <a:t>開発概要</a:t>
            </a:r>
          </a:p>
        </p:txBody>
      </p:sp>
      <p:sp>
        <p:nvSpPr>
          <p:cNvPr id="18" name="Freeform 19">
            <a:extLst>
              <a:ext uri="{FF2B5EF4-FFF2-40B4-BE49-F238E27FC236}">
                <a16:creationId xmlns:a16="http://schemas.microsoft.com/office/drawing/2014/main" id="{FF8F0A80-8F40-4A86-2AC0-07F36B01222E}"/>
              </a:ext>
            </a:extLst>
          </p:cNvPr>
          <p:cNvSpPr/>
          <p:nvPr/>
        </p:nvSpPr>
        <p:spPr>
          <a:xfrm>
            <a:off x="4577529" y="342993"/>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設計・構成</a:t>
            </a:r>
          </a:p>
        </p:txBody>
      </p:sp>
      <p:sp>
        <p:nvSpPr>
          <p:cNvPr id="19" name="Freeform 19">
            <a:extLst>
              <a:ext uri="{FF2B5EF4-FFF2-40B4-BE49-F238E27FC236}">
                <a16:creationId xmlns:a16="http://schemas.microsoft.com/office/drawing/2014/main" id="{4E4CD71E-383A-7E3C-4DD8-FFEE895FD9AC}"/>
              </a:ext>
            </a:extLst>
          </p:cNvPr>
          <p:cNvSpPr/>
          <p:nvPr/>
        </p:nvSpPr>
        <p:spPr>
          <a:xfrm>
            <a:off x="6419062"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sz="1600">
                <a:solidFill>
                  <a:schemeClr val="bg1"/>
                </a:solidFill>
                <a:latin typeface="+mj-lt"/>
                <a:ea typeface="Noto Sans JP Bold" panose="020B0200000000000000" pitchFamily="50" charset="-128"/>
              </a:rPr>
              <a:t>実装画面・デモ</a:t>
            </a:r>
          </a:p>
        </p:txBody>
      </p:sp>
      <p:sp>
        <p:nvSpPr>
          <p:cNvPr id="20" name="Freeform 19">
            <a:extLst>
              <a:ext uri="{FF2B5EF4-FFF2-40B4-BE49-F238E27FC236}">
                <a16:creationId xmlns:a16="http://schemas.microsoft.com/office/drawing/2014/main" id="{52C66558-6813-770B-A0C5-5F58927B0679}"/>
              </a:ext>
            </a:extLst>
          </p:cNvPr>
          <p:cNvSpPr/>
          <p:nvPr/>
        </p:nvSpPr>
        <p:spPr>
          <a:xfrm>
            <a:off x="8305356" y="344948"/>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工夫・改善点</a:t>
            </a:r>
          </a:p>
        </p:txBody>
      </p:sp>
      <p:sp>
        <p:nvSpPr>
          <p:cNvPr id="21" name="Freeform 19">
            <a:extLst>
              <a:ext uri="{FF2B5EF4-FFF2-40B4-BE49-F238E27FC236}">
                <a16:creationId xmlns:a16="http://schemas.microsoft.com/office/drawing/2014/main" id="{DE2CF8A9-1136-22CC-9179-63D05BE5238E}"/>
              </a:ext>
            </a:extLst>
          </p:cNvPr>
          <p:cNvSpPr/>
          <p:nvPr/>
        </p:nvSpPr>
        <p:spPr>
          <a:xfrm>
            <a:off x="10191650"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テスト・検証</a:t>
            </a:r>
          </a:p>
        </p:txBody>
      </p:sp>
      <p:sp>
        <p:nvSpPr>
          <p:cNvPr id="22" name="Freeform 19">
            <a:extLst>
              <a:ext uri="{FF2B5EF4-FFF2-40B4-BE49-F238E27FC236}">
                <a16:creationId xmlns:a16="http://schemas.microsoft.com/office/drawing/2014/main" id="{8761CCB4-0FE3-39C4-1B32-E772B3366D36}"/>
              </a:ext>
            </a:extLst>
          </p:cNvPr>
          <p:cNvSpPr/>
          <p:nvPr/>
        </p:nvSpPr>
        <p:spPr>
          <a:xfrm>
            <a:off x="12033183" y="33880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結果・考察</a:t>
            </a:r>
          </a:p>
        </p:txBody>
      </p:sp>
      <p:sp>
        <p:nvSpPr>
          <p:cNvPr id="23" name="Freeform 19">
            <a:extLst>
              <a:ext uri="{FF2B5EF4-FFF2-40B4-BE49-F238E27FC236}">
                <a16:creationId xmlns:a16="http://schemas.microsoft.com/office/drawing/2014/main" id="{48AAD242-9184-CA05-8C5E-B0A502CA3286}"/>
              </a:ext>
            </a:extLst>
          </p:cNvPr>
          <p:cNvSpPr/>
          <p:nvPr/>
        </p:nvSpPr>
        <p:spPr>
          <a:xfrm>
            <a:off x="13874716"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ja-JP" altLang="en-US">
                <a:solidFill>
                  <a:schemeClr val="bg1"/>
                </a:solidFill>
                <a:latin typeface="+mj-lt"/>
                <a:ea typeface="Noto Sans JP Bold" panose="020B0200000000000000" pitchFamily="50" charset="-128"/>
              </a:rPr>
              <a:t>まとめ</a:t>
            </a:r>
          </a:p>
        </p:txBody>
      </p:sp>
      <p:sp>
        <p:nvSpPr>
          <p:cNvPr id="24" name="Freeform 19">
            <a:extLst>
              <a:ext uri="{FF2B5EF4-FFF2-40B4-BE49-F238E27FC236}">
                <a16:creationId xmlns:a16="http://schemas.microsoft.com/office/drawing/2014/main" id="{633C76C1-9D64-0F85-746C-70A799B1A2BF}"/>
              </a:ext>
            </a:extLst>
          </p:cNvPr>
          <p:cNvSpPr/>
          <p:nvPr/>
        </p:nvSpPr>
        <p:spPr>
          <a:xfrm>
            <a:off x="15697199" y="329690"/>
            <a:ext cx="1677288" cy="666356"/>
          </a:xfrm>
          <a:custGeom>
            <a:avLst/>
            <a:gdLst/>
            <a:ahLst/>
            <a:cxnLst/>
            <a:rect l="l" t="t" r="r" b="b"/>
            <a:pathLst>
              <a:path w="1019136" h="309505">
                <a:moveTo>
                  <a:pt x="60022" y="0"/>
                </a:moveTo>
                <a:lnTo>
                  <a:pt x="959114" y="0"/>
                </a:lnTo>
                <a:cubicBezTo>
                  <a:pt x="975032" y="0"/>
                  <a:pt x="990299" y="6324"/>
                  <a:pt x="1001556" y="17580"/>
                </a:cubicBezTo>
                <a:cubicBezTo>
                  <a:pt x="1012812" y="28836"/>
                  <a:pt x="1019136" y="44103"/>
                  <a:pt x="1019136" y="60022"/>
                </a:cubicBezTo>
                <a:lnTo>
                  <a:pt x="1019136" y="249483"/>
                </a:lnTo>
                <a:cubicBezTo>
                  <a:pt x="1019136" y="282632"/>
                  <a:pt x="992263" y="309505"/>
                  <a:pt x="959114" y="309505"/>
                </a:cubicBezTo>
                <a:lnTo>
                  <a:pt x="60022" y="309505"/>
                </a:lnTo>
                <a:cubicBezTo>
                  <a:pt x="26873" y="309505"/>
                  <a:pt x="0" y="282632"/>
                  <a:pt x="0" y="249483"/>
                </a:cubicBezTo>
                <a:lnTo>
                  <a:pt x="0" y="60022"/>
                </a:lnTo>
                <a:cubicBezTo>
                  <a:pt x="0" y="26873"/>
                  <a:pt x="26873" y="0"/>
                  <a:pt x="60022" y="0"/>
                </a:cubicBezTo>
                <a:close/>
              </a:path>
            </a:pathLst>
          </a:custGeom>
          <a:solidFill>
            <a:schemeClr val="accent5">
              <a:lumMod val="75000"/>
            </a:schemeClr>
          </a:solidFill>
        </p:spPr>
        <p:txBody>
          <a:bodyPr anchor="ctr"/>
          <a:lstStyle/>
          <a:p>
            <a:pPr algn="ctr"/>
            <a:r>
              <a:rPr lang="en-US" altLang="ja-JP">
                <a:solidFill>
                  <a:schemeClr val="bg1"/>
                </a:solidFill>
                <a:latin typeface="+mj-lt"/>
                <a:ea typeface="Noto Sans JP Bold" panose="020B0200000000000000" pitchFamily="50" charset="-128"/>
              </a:rPr>
              <a:t>APPENDIX</a:t>
            </a:r>
            <a:endParaRPr lang="ja-JP" altLang="en-US">
              <a:solidFill>
                <a:schemeClr val="bg1"/>
              </a:solidFill>
              <a:latin typeface="+mj-lt"/>
              <a:ea typeface="Noto Sans JP Bold" panose="020B0200000000000000" pitchFamily="50" charset="-128"/>
            </a:endParaRPr>
          </a:p>
        </p:txBody>
      </p:sp>
      <p:sp>
        <p:nvSpPr>
          <p:cNvPr id="25" name="TextBox 22">
            <a:extLst>
              <a:ext uri="{FF2B5EF4-FFF2-40B4-BE49-F238E27FC236}">
                <a16:creationId xmlns:a16="http://schemas.microsoft.com/office/drawing/2014/main" id="{1C43F051-F24A-7886-DFEC-34C7EE45982B}"/>
              </a:ext>
            </a:extLst>
          </p:cNvPr>
          <p:cNvSpPr txBox="1"/>
          <p:nvPr/>
        </p:nvSpPr>
        <p:spPr>
          <a:xfrm>
            <a:off x="3352800" y="1232365"/>
            <a:ext cx="8115300" cy="620747"/>
          </a:xfrm>
          <a:prstGeom prst="rect">
            <a:avLst/>
          </a:prstGeom>
        </p:spPr>
        <p:txBody>
          <a:bodyPr lIns="0" tIns="0" rIns="0" bIns="0" rtlCol="0" anchor="t">
            <a:spAutoFit/>
          </a:bodyPr>
          <a:lstStyle/>
          <a:p>
            <a:pPr algn="l">
              <a:lnSpc>
                <a:spcPts val="5489"/>
              </a:lnSpc>
              <a:spcBef>
                <a:spcPct val="0"/>
              </a:spcBef>
            </a:pP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開発の流れと全体スケジュール</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26" name="AutoShape 2">
            <a:extLst>
              <a:ext uri="{FF2B5EF4-FFF2-40B4-BE49-F238E27FC236}">
                <a16:creationId xmlns:a16="http://schemas.microsoft.com/office/drawing/2014/main" id="{67AC1D7B-417B-6F99-D583-5E3F7C63B442}"/>
              </a:ext>
            </a:extLst>
          </p:cNvPr>
          <p:cNvSpPr/>
          <p:nvPr/>
        </p:nvSpPr>
        <p:spPr>
          <a:xfrm>
            <a:off x="1028700" y="1924923"/>
            <a:ext cx="16230600" cy="0"/>
          </a:xfrm>
          <a:prstGeom prst="line">
            <a:avLst/>
          </a:prstGeom>
          <a:ln w="28575" cap="flat">
            <a:solidFill>
              <a:srgbClr val="044454"/>
            </a:solidFill>
            <a:prstDash val="solid"/>
            <a:headEnd type="none" w="sm" len="sm"/>
            <a:tailEnd type="none" w="sm" len="sm"/>
          </a:ln>
        </p:spPr>
        <p:txBody>
          <a:bodyPr/>
          <a:lstStyle/>
          <a:p>
            <a:endParaRPr lang="ja-JP" altLang="en-US">
              <a:latin typeface="+mj-lt"/>
              <a:ea typeface="Noto Sans JP Bold" panose="020B0200000000000000" pitchFamily="50" charset="-128"/>
            </a:endParaRPr>
          </a:p>
        </p:txBody>
      </p:sp>
      <p:sp>
        <p:nvSpPr>
          <p:cNvPr id="27" name="TextBox 21">
            <a:extLst>
              <a:ext uri="{FF2B5EF4-FFF2-40B4-BE49-F238E27FC236}">
                <a16:creationId xmlns:a16="http://schemas.microsoft.com/office/drawing/2014/main" id="{3092A47C-ADCA-AF16-DE88-91A449F83F40}"/>
              </a:ext>
            </a:extLst>
          </p:cNvPr>
          <p:cNvSpPr txBox="1"/>
          <p:nvPr/>
        </p:nvSpPr>
        <p:spPr>
          <a:xfrm>
            <a:off x="1892160" y="299789"/>
            <a:ext cx="1516766" cy="1665649"/>
          </a:xfrm>
          <a:prstGeom prst="rect">
            <a:avLst/>
          </a:prstGeom>
        </p:spPr>
        <p:txBody>
          <a:bodyPr wrap="square" lIns="0" tIns="0" rIns="0" bIns="0" rtlCol="0" anchor="t">
            <a:spAutoFit/>
          </a:bodyPr>
          <a:lstStyle/>
          <a:p>
            <a:pPr algn="l">
              <a:lnSpc>
                <a:spcPts val="15555"/>
              </a:lnSpc>
              <a:spcBef>
                <a:spcPct val="0"/>
              </a:spcBef>
            </a:pPr>
            <a:r>
              <a:rPr lang="en-US" sz="4800" b="1" spc="170">
                <a:solidFill>
                  <a:srgbClr val="044454"/>
                </a:solidFill>
                <a:latin typeface="+mj-lt"/>
                <a:ea typeface="Noto Sans JP Bold" panose="020B0200000000000000" pitchFamily="50" charset="-128"/>
                <a:cs typeface="Gotham Bold"/>
                <a:sym typeface="Gotham Bold"/>
              </a:rPr>
              <a:t>2-3</a:t>
            </a:r>
          </a:p>
        </p:txBody>
      </p:sp>
      <p:sp>
        <p:nvSpPr>
          <p:cNvPr id="37" name="TextBox 26">
            <a:extLst>
              <a:ext uri="{FF2B5EF4-FFF2-40B4-BE49-F238E27FC236}">
                <a16:creationId xmlns:a16="http://schemas.microsoft.com/office/drawing/2014/main" id="{08CC2DEC-83A7-1013-4B4D-1049F81580C2}"/>
              </a:ext>
            </a:extLst>
          </p:cNvPr>
          <p:cNvSpPr txBox="1"/>
          <p:nvPr/>
        </p:nvSpPr>
        <p:spPr>
          <a:xfrm>
            <a:off x="7232720" y="2266499"/>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開発期間</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39" name="Group 28">
            <a:extLst>
              <a:ext uri="{FF2B5EF4-FFF2-40B4-BE49-F238E27FC236}">
                <a16:creationId xmlns:a16="http://schemas.microsoft.com/office/drawing/2014/main" id="{D44D676A-4A64-32CE-B4C3-DB4E7FEC98C4}"/>
              </a:ext>
            </a:extLst>
          </p:cNvPr>
          <p:cNvGrpSpPr/>
          <p:nvPr/>
        </p:nvGrpSpPr>
        <p:grpSpPr>
          <a:xfrm>
            <a:off x="609600" y="5386212"/>
            <a:ext cx="3188824" cy="1513337"/>
            <a:chOff x="0" y="0"/>
            <a:chExt cx="1310714" cy="147754"/>
          </a:xfrm>
        </p:grpSpPr>
        <p:sp>
          <p:nvSpPr>
            <p:cNvPr id="40" name="Freeform 29">
              <a:extLst>
                <a:ext uri="{FF2B5EF4-FFF2-40B4-BE49-F238E27FC236}">
                  <a16:creationId xmlns:a16="http://schemas.microsoft.com/office/drawing/2014/main" id="{E1D65891-4951-F381-F0BB-5473EB4F27E7}"/>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41" name="TextBox 30">
              <a:extLst>
                <a:ext uri="{FF2B5EF4-FFF2-40B4-BE49-F238E27FC236}">
                  <a16:creationId xmlns:a16="http://schemas.microsoft.com/office/drawing/2014/main" id="{819E547A-EC89-B385-BD8C-16B7C380EBFA}"/>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63" name="フッター プレースホルダー 62">
            <a:extLst>
              <a:ext uri="{FF2B5EF4-FFF2-40B4-BE49-F238E27FC236}">
                <a16:creationId xmlns:a16="http://schemas.microsoft.com/office/drawing/2014/main" id="{3548B57C-56E9-4414-C67A-07B324EAE989}"/>
              </a:ext>
            </a:extLst>
          </p:cNvPr>
          <p:cNvSpPr>
            <a:spLocks noGrp="1"/>
          </p:cNvSpPr>
          <p:nvPr>
            <p:ph type="ftr" sz="quarter" idx="11"/>
          </p:nvPr>
        </p:nvSpPr>
        <p:spPr/>
        <p:txBody>
          <a:bodyPr/>
          <a:lstStyle/>
          <a:p>
            <a:r>
              <a:rPr lang="ja-JP" altLang="en-US">
                <a:latin typeface="+mj-lt"/>
              </a:rPr>
              <a:t>スレッドアプリ開発最終報告書　東京国際工科専門職大学　坂井壱謙</a:t>
            </a:r>
            <a:endParaRPr lang="en-US">
              <a:latin typeface="+mj-lt"/>
            </a:endParaRPr>
          </a:p>
        </p:txBody>
      </p:sp>
      <p:sp>
        <p:nvSpPr>
          <p:cNvPr id="64" name="スライド番号プレースホルダー 63">
            <a:extLst>
              <a:ext uri="{FF2B5EF4-FFF2-40B4-BE49-F238E27FC236}">
                <a16:creationId xmlns:a16="http://schemas.microsoft.com/office/drawing/2014/main" id="{3F6EF2B5-2783-EAC8-5685-A1C21899AF22}"/>
              </a:ext>
            </a:extLst>
          </p:cNvPr>
          <p:cNvSpPr>
            <a:spLocks noGrp="1"/>
          </p:cNvSpPr>
          <p:nvPr>
            <p:ph type="sldNum" sz="quarter" idx="12"/>
          </p:nvPr>
        </p:nvSpPr>
        <p:spPr/>
        <p:txBody>
          <a:bodyPr/>
          <a:lstStyle/>
          <a:p>
            <a:fld id="{B6F15528-21DE-4FAA-801E-634DDDAF4B2B}" type="slidenum">
              <a:rPr lang="en-US" smtClean="0">
                <a:latin typeface="+mj-lt"/>
              </a:rPr>
              <a:pPr/>
              <a:t>9</a:t>
            </a:fld>
            <a:endParaRPr lang="en-US">
              <a:latin typeface="+mj-lt"/>
            </a:endParaRPr>
          </a:p>
        </p:txBody>
      </p:sp>
      <p:sp>
        <p:nvSpPr>
          <p:cNvPr id="65" name="日付プレースホルダー 64">
            <a:extLst>
              <a:ext uri="{FF2B5EF4-FFF2-40B4-BE49-F238E27FC236}">
                <a16:creationId xmlns:a16="http://schemas.microsoft.com/office/drawing/2014/main" id="{CB3431A6-2B42-4543-A091-9BCA6B53B5C7}"/>
              </a:ext>
            </a:extLst>
          </p:cNvPr>
          <p:cNvSpPr>
            <a:spLocks noGrp="1"/>
          </p:cNvSpPr>
          <p:nvPr>
            <p:ph type="dt" sz="half" idx="10"/>
          </p:nvPr>
        </p:nvSpPr>
        <p:spPr/>
        <p:txBody>
          <a:bodyPr/>
          <a:lstStyle/>
          <a:p>
            <a:fld id="{752CF591-5568-4E6D-A54B-AA11A558E010}" type="datetime1">
              <a:rPr lang="ja-JP" altLang="en-US" smtClean="0">
                <a:latin typeface="+mj-lt"/>
              </a:rPr>
              <a:t>2025/11/11</a:t>
            </a:fld>
            <a:endParaRPr lang="en-US">
              <a:latin typeface="+mj-lt"/>
            </a:endParaRPr>
          </a:p>
        </p:txBody>
      </p:sp>
      <p:sp>
        <p:nvSpPr>
          <p:cNvPr id="69" name="TextBox 26">
            <a:extLst>
              <a:ext uri="{FF2B5EF4-FFF2-40B4-BE49-F238E27FC236}">
                <a16:creationId xmlns:a16="http://schemas.microsoft.com/office/drawing/2014/main" id="{5A3863AD-D7E5-ECF6-C175-2E8A474E8C53}"/>
              </a:ext>
            </a:extLst>
          </p:cNvPr>
          <p:cNvSpPr txBox="1"/>
          <p:nvPr/>
        </p:nvSpPr>
        <p:spPr>
          <a:xfrm>
            <a:off x="11892523" y="2473494"/>
            <a:ext cx="3385408" cy="451214"/>
          </a:xfrm>
          <a:prstGeom prst="rect">
            <a:avLst/>
          </a:prstGeom>
        </p:spPr>
        <p:txBody>
          <a:bodyPr lIns="0" tIns="0" rIns="0" bIns="0" rtlCol="0" anchor="t">
            <a:spAutoFit/>
          </a:bodyPr>
          <a:lstStyle/>
          <a:p>
            <a:pPr algn="ctr">
              <a:lnSpc>
                <a:spcPts val="3842"/>
              </a:lnSpc>
              <a:spcBef>
                <a:spcPct val="0"/>
              </a:spcBef>
            </a:pPr>
            <a:r>
              <a:rPr lang="ja-JP" altLang="en-US"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開発言語</a:t>
            </a:r>
            <a:endParaRPr lang="en-US" altLang="ja-JP" sz="28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70" name="TextBox 26">
            <a:extLst>
              <a:ext uri="{FF2B5EF4-FFF2-40B4-BE49-F238E27FC236}">
                <a16:creationId xmlns:a16="http://schemas.microsoft.com/office/drawing/2014/main" id="{5E7435F1-FA65-542B-6702-6B24D2313AB8}"/>
              </a:ext>
            </a:extLst>
          </p:cNvPr>
          <p:cNvSpPr txBox="1"/>
          <p:nvPr/>
        </p:nvSpPr>
        <p:spPr>
          <a:xfrm>
            <a:off x="934912" y="5924720"/>
            <a:ext cx="2625977" cy="487313"/>
          </a:xfrm>
          <a:prstGeom prst="rect">
            <a:avLst/>
          </a:prstGeom>
        </p:spPr>
        <p:txBody>
          <a:bodyPr wrap="square" lIns="0" tIns="0" rIns="0" bIns="0" rtlCol="0" anchor="t">
            <a:spAutoFit/>
          </a:bodyPr>
          <a:lstStyle/>
          <a:p>
            <a:pPr algn="ctr">
              <a:lnSpc>
                <a:spcPts val="3842"/>
              </a:lnSpc>
              <a:spcBef>
                <a:spcPct val="0"/>
              </a:spcBef>
            </a:pPr>
            <a:r>
              <a:rPr lang="ja-JP" altLang="en-US" sz="3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要件定義</a:t>
            </a:r>
            <a:endParaRPr lang="en-US" altLang="ja-JP" sz="3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grpSp>
        <p:nvGrpSpPr>
          <p:cNvPr id="3" name="Group 28">
            <a:extLst>
              <a:ext uri="{FF2B5EF4-FFF2-40B4-BE49-F238E27FC236}">
                <a16:creationId xmlns:a16="http://schemas.microsoft.com/office/drawing/2014/main" id="{E8419AC2-02A3-7ACB-2F5B-86E5E0866B6D}"/>
              </a:ext>
            </a:extLst>
          </p:cNvPr>
          <p:cNvGrpSpPr/>
          <p:nvPr/>
        </p:nvGrpSpPr>
        <p:grpSpPr>
          <a:xfrm>
            <a:off x="4066895" y="5386211"/>
            <a:ext cx="3188824" cy="1513337"/>
            <a:chOff x="0" y="0"/>
            <a:chExt cx="1310714" cy="147754"/>
          </a:xfrm>
        </p:grpSpPr>
        <p:sp>
          <p:nvSpPr>
            <p:cNvPr id="4" name="Freeform 29">
              <a:extLst>
                <a:ext uri="{FF2B5EF4-FFF2-40B4-BE49-F238E27FC236}">
                  <a16:creationId xmlns:a16="http://schemas.microsoft.com/office/drawing/2014/main" id="{2C16C354-520F-72D4-F536-C97D09802C9F}"/>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5" name="TextBox 30">
              <a:extLst>
                <a:ext uri="{FF2B5EF4-FFF2-40B4-BE49-F238E27FC236}">
                  <a16:creationId xmlns:a16="http://schemas.microsoft.com/office/drawing/2014/main" id="{835A3D27-BEED-572F-47D6-998CE60C463E}"/>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grpSp>
        <p:nvGrpSpPr>
          <p:cNvPr id="6" name="Group 28">
            <a:extLst>
              <a:ext uri="{FF2B5EF4-FFF2-40B4-BE49-F238E27FC236}">
                <a16:creationId xmlns:a16="http://schemas.microsoft.com/office/drawing/2014/main" id="{C2714679-F1BD-737F-8186-06576FAE0AB0}"/>
              </a:ext>
            </a:extLst>
          </p:cNvPr>
          <p:cNvGrpSpPr/>
          <p:nvPr/>
        </p:nvGrpSpPr>
        <p:grpSpPr>
          <a:xfrm>
            <a:off x="7524191" y="5352285"/>
            <a:ext cx="3188824" cy="1513337"/>
            <a:chOff x="0" y="0"/>
            <a:chExt cx="1310714" cy="147754"/>
          </a:xfrm>
        </p:grpSpPr>
        <p:sp>
          <p:nvSpPr>
            <p:cNvPr id="7" name="Freeform 29">
              <a:extLst>
                <a:ext uri="{FF2B5EF4-FFF2-40B4-BE49-F238E27FC236}">
                  <a16:creationId xmlns:a16="http://schemas.microsoft.com/office/drawing/2014/main" id="{D1DF3335-6E45-930E-687A-4796863A289B}"/>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9" name="TextBox 30">
              <a:extLst>
                <a:ext uri="{FF2B5EF4-FFF2-40B4-BE49-F238E27FC236}">
                  <a16:creationId xmlns:a16="http://schemas.microsoft.com/office/drawing/2014/main" id="{B62EA84A-C243-791E-323E-18A494295245}"/>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grpSp>
        <p:nvGrpSpPr>
          <p:cNvPr id="10" name="Group 28">
            <a:extLst>
              <a:ext uri="{FF2B5EF4-FFF2-40B4-BE49-F238E27FC236}">
                <a16:creationId xmlns:a16="http://schemas.microsoft.com/office/drawing/2014/main" id="{90062559-6AC6-34D9-FFEC-4ED0936D9E48}"/>
              </a:ext>
            </a:extLst>
          </p:cNvPr>
          <p:cNvGrpSpPr/>
          <p:nvPr/>
        </p:nvGrpSpPr>
        <p:grpSpPr>
          <a:xfrm>
            <a:off x="10981486" y="5386210"/>
            <a:ext cx="3188824" cy="1513337"/>
            <a:chOff x="0" y="0"/>
            <a:chExt cx="1310714" cy="147754"/>
          </a:xfrm>
        </p:grpSpPr>
        <p:sp>
          <p:nvSpPr>
            <p:cNvPr id="11" name="Freeform 29">
              <a:extLst>
                <a:ext uri="{FF2B5EF4-FFF2-40B4-BE49-F238E27FC236}">
                  <a16:creationId xmlns:a16="http://schemas.microsoft.com/office/drawing/2014/main" id="{14EE24CD-8EE4-FF9E-AD38-F506C1E2E3A0}"/>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13" name="TextBox 30">
              <a:extLst>
                <a:ext uri="{FF2B5EF4-FFF2-40B4-BE49-F238E27FC236}">
                  <a16:creationId xmlns:a16="http://schemas.microsoft.com/office/drawing/2014/main" id="{83D63B59-2FF5-7E9A-07BB-6409A9EAADD1}"/>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grpSp>
        <p:nvGrpSpPr>
          <p:cNvPr id="14" name="Group 28">
            <a:extLst>
              <a:ext uri="{FF2B5EF4-FFF2-40B4-BE49-F238E27FC236}">
                <a16:creationId xmlns:a16="http://schemas.microsoft.com/office/drawing/2014/main" id="{39C0DECD-CE4A-3AA5-CA5A-A22B27F77AB3}"/>
              </a:ext>
            </a:extLst>
          </p:cNvPr>
          <p:cNvGrpSpPr/>
          <p:nvPr/>
        </p:nvGrpSpPr>
        <p:grpSpPr>
          <a:xfrm>
            <a:off x="14442902" y="5352285"/>
            <a:ext cx="3188824" cy="1513337"/>
            <a:chOff x="0" y="0"/>
            <a:chExt cx="1310714" cy="147754"/>
          </a:xfrm>
        </p:grpSpPr>
        <p:sp>
          <p:nvSpPr>
            <p:cNvPr id="15" name="Freeform 29">
              <a:extLst>
                <a:ext uri="{FF2B5EF4-FFF2-40B4-BE49-F238E27FC236}">
                  <a16:creationId xmlns:a16="http://schemas.microsoft.com/office/drawing/2014/main" id="{D8C6D901-DC9D-436A-A149-9428ED39A8C9}"/>
                </a:ext>
              </a:extLst>
            </p:cNvPr>
            <p:cNvSpPr/>
            <p:nvPr/>
          </p:nvSpPr>
          <p:spPr>
            <a:xfrm>
              <a:off x="0" y="0"/>
              <a:ext cx="1310714" cy="147754"/>
            </a:xfrm>
            <a:custGeom>
              <a:avLst/>
              <a:gdLst/>
              <a:ahLst/>
              <a:cxnLst/>
              <a:rect l="l" t="t" r="r" b="b"/>
              <a:pathLst>
                <a:path w="1310714" h="147754">
                  <a:moveTo>
                    <a:pt x="73877" y="0"/>
                  </a:moveTo>
                  <a:lnTo>
                    <a:pt x="1236837" y="0"/>
                  </a:lnTo>
                  <a:cubicBezTo>
                    <a:pt x="1277638" y="0"/>
                    <a:pt x="1310714" y="33076"/>
                    <a:pt x="1310714" y="73877"/>
                  </a:cubicBezTo>
                  <a:lnTo>
                    <a:pt x="1310714" y="73877"/>
                  </a:lnTo>
                  <a:cubicBezTo>
                    <a:pt x="1310714" y="93471"/>
                    <a:pt x="1302931" y="112262"/>
                    <a:pt x="1289076" y="126116"/>
                  </a:cubicBezTo>
                  <a:cubicBezTo>
                    <a:pt x="1275221" y="139971"/>
                    <a:pt x="1256431" y="147754"/>
                    <a:pt x="1236837" y="147754"/>
                  </a:cubicBezTo>
                  <a:lnTo>
                    <a:pt x="73877" y="147754"/>
                  </a:lnTo>
                  <a:cubicBezTo>
                    <a:pt x="54284" y="147754"/>
                    <a:pt x="35493" y="139971"/>
                    <a:pt x="21638" y="126116"/>
                  </a:cubicBezTo>
                  <a:cubicBezTo>
                    <a:pt x="7783" y="112262"/>
                    <a:pt x="0" y="93471"/>
                    <a:pt x="0" y="73877"/>
                  </a:cubicBezTo>
                  <a:lnTo>
                    <a:pt x="0" y="73877"/>
                  </a:lnTo>
                  <a:cubicBezTo>
                    <a:pt x="0" y="54284"/>
                    <a:pt x="7783" y="35493"/>
                    <a:pt x="21638" y="21638"/>
                  </a:cubicBezTo>
                  <a:cubicBezTo>
                    <a:pt x="35493" y="7783"/>
                    <a:pt x="54284" y="0"/>
                    <a:pt x="73877" y="0"/>
                  </a:cubicBezTo>
                  <a:close/>
                </a:path>
              </a:pathLst>
            </a:custGeom>
            <a:solidFill>
              <a:srgbClr val="044454"/>
            </a:solidFill>
          </p:spPr>
          <p:txBody>
            <a:bodyPr/>
            <a:lstStyle/>
            <a:p>
              <a:endParaRPr lang="ja-JP" altLang="en-US">
                <a:latin typeface="+mj-lt"/>
              </a:endParaRPr>
            </a:p>
          </p:txBody>
        </p:sp>
        <p:sp>
          <p:nvSpPr>
            <p:cNvPr id="28" name="TextBox 30">
              <a:extLst>
                <a:ext uri="{FF2B5EF4-FFF2-40B4-BE49-F238E27FC236}">
                  <a16:creationId xmlns:a16="http://schemas.microsoft.com/office/drawing/2014/main" id="{FA28BD51-D33C-015F-B3E9-25BF2D4BED1A}"/>
                </a:ext>
              </a:extLst>
            </p:cNvPr>
            <p:cNvSpPr txBox="1"/>
            <p:nvPr/>
          </p:nvSpPr>
          <p:spPr>
            <a:xfrm>
              <a:off x="0" y="-238125"/>
              <a:ext cx="1310714" cy="385879"/>
            </a:xfrm>
            <a:prstGeom prst="rect">
              <a:avLst/>
            </a:prstGeom>
          </p:spPr>
          <p:txBody>
            <a:bodyPr lIns="50800" tIns="50800" rIns="50800" bIns="50800" rtlCol="0" anchor="ctr"/>
            <a:lstStyle/>
            <a:p>
              <a:pPr algn="ctr">
                <a:lnSpc>
                  <a:spcPts val="2745"/>
                </a:lnSpc>
              </a:pPr>
              <a:endParaRPr>
                <a:latin typeface="+mj-lt"/>
              </a:endParaRPr>
            </a:p>
          </p:txBody>
        </p:sp>
      </p:grpSp>
      <p:sp>
        <p:nvSpPr>
          <p:cNvPr id="29" name="TextBox 26">
            <a:extLst>
              <a:ext uri="{FF2B5EF4-FFF2-40B4-BE49-F238E27FC236}">
                <a16:creationId xmlns:a16="http://schemas.microsoft.com/office/drawing/2014/main" id="{3D28A78E-5BBB-D427-E4D8-A4FDD2D3AE66}"/>
              </a:ext>
            </a:extLst>
          </p:cNvPr>
          <p:cNvSpPr txBox="1"/>
          <p:nvPr/>
        </p:nvSpPr>
        <p:spPr>
          <a:xfrm>
            <a:off x="4361423" y="5974631"/>
            <a:ext cx="2625977" cy="487313"/>
          </a:xfrm>
          <a:prstGeom prst="rect">
            <a:avLst/>
          </a:prstGeom>
        </p:spPr>
        <p:txBody>
          <a:bodyPr wrap="square" lIns="0" tIns="0" rIns="0" bIns="0" rtlCol="0" anchor="t">
            <a:spAutoFit/>
          </a:bodyPr>
          <a:lstStyle/>
          <a:p>
            <a:pPr algn="ctr">
              <a:lnSpc>
                <a:spcPts val="3842"/>
              </a:lnSpc>
              <a:spcBef>
                <a:spcPct val="0"/>
              </a:spcBef>
            </a:pPr>
            <a:r>
              <a:rPr lang="ja-JP" altLang="en-US" sz="3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環境構築</a:t>
            </a:r>
            <a:endParaRPr lang="en-US" altLang="ja-JP" sz="3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0" name="TextBox 26">
            <a:extLst>
              <a:ext uri="{FF2B5EF4-FFF2-40B4-BE49-F238E27FC236}">
                <a16:creationId xmlns:a16="http://schemas.microsoft.com/office/drawing/2014/main" id="{17548A2B-71DD-6385-676B-2705DD4A8CBA}"/>
              </a:ext>
            </a:extLst>
          </p:cNvPr>
          <p:cNvSpPr txBox="1"/>
          <p:nvPr/>
        </p:nvSpPr>
        <p:spPr>
          <a:xfrm>
            <a:off x="7558804" y="5670383"/>
            <a:ext cx="3115477" cy="974626"/>
          </a:xfrm>
          <a:prstGeom prst="rect">
            <a:avLst/>
          </a:prstGeom>
        </p:spPr>
        <p:txBody>
          <a:bodyPr wrap="square" lIns="0" tIns="0" rIns="0" bIns="0" rtlCol="0" anchor="t">
            <a:spAutoFit/>
          </a:bodyPr>
          <a:lstStyle/>
          <a:p>
            <a:pPr algn="ctr">
              <a:lnSpc>
                <a:spcPts val="3842"/>
              </a:lnSpc>
              <a:spcBef>
                <a:spcPct val="0"/>
              </a:spcBef>
            </a:pPr>
            <a:r>
              <a:rPr lang="ja-JP" altLang="en-US" sz="32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プログラミング</a:t>
            </a:r>
            <a:endParaRPr lang="en-US" altLang="ja-JP" sz="32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a:p>
            <a:pPr algn="ctr">
              <a:lnSpc>
                <a:spcPts val="3842"/>
              </a:lnSpc>
              <a:spcBef>
                <a:spcPct val="0"/>
              </a:spcBef>
            </a:pPr>
            <a:r>
              <a:rPr lang="ja-JP" altLang="en-US" sz="32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練習</a:t>
            </a:r>
            <a:endParaRPr lang="en-US" altLang="ja-JP" sz="32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1" name="TextBox 26">
            <a:extLst>
              <a:ext uri="{FF2B5EF4-FFF2-40B4-BE49-F238E27FC236}">
                <a16:creationId xmlns:a16="http://schemas.microsoft.com/office/drawing/2014/main" id="{7125A91B-0C3E-1BCA-C995-4C73AF77687F}"/>
              </a:ext>
            </a:extLst>
          </p:cNvPr>
          <p:cNvSpPr txBox="1"/>
          <p:nvPr/>
        </p:nvSpPr>
        <p:spPr>
          <a:xfrm>
            <a:off x="11264970" y="5974630"/>
            <a:ext cx="2625977" cy="487313"/>
          </a:xfrm>
          <a:prstGeom prst="rect">
            <a:avLst/>
          </a:prstGeom>
        </p:spPr>
        <p:txBody>
          <a:bodyPr wrap="square" lIns="0" tIns="0" rIns="0" bIns="0" rtlCol="0" anchor="t">
            <a:spAutoFit/>
          </a:bodyPr>
          <a:lstStyle/>
          <a:p>
            <a:pPr algn="ctr">
              <a:lnSpc>
                <a:spcPts val="3842"/>
              </a:lnSpc>
              <a:spcBef>
                <a:spcPct val="0"/>
              </a:spcBef>
            </a:pPr>
            <a:r>
              <a:rPr lang="ja-JP" altLang="en-US" sz="3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設計書作成</a:t>
            </a:r>
            <a:endParaRPr lang="en-US" altLang="ja-JP" sz="36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sp>
        <p:nvSpPr>
          <p:cNvPr id="32" name="TextBox 26">
            <a:extLst>
              <a:ext uri="{FF2B5EF4-FFF2-40B4-BE49-F238E27FC236}">
                <a16:creationId xmlns:a16="http://schemas.microsoft.com/office/drawing/2014/main" id="{4EDC6239-F30D-ECA1-7582-47480E7FA409}"/>
              </a:ext>
            </a:extLst>
          </p:cNvPr>
          <p:cNvSpPr txBox="1"/>
          <p:nvPr/>
        </p:nvSpPr>
        <p:spPr>
          <a:xfrm>
            <a:off x="14724326" y="5924720"/>
            <a:ext cx="2625977" cy="487313"/>
          </a:xfrm>
          <a:prstGeom prst="rect">
            <a:avLst/>
          </a:prstGeom>
        </p:spPr>
        <p:txBody>
          <a:bodyPr wrap="square" lIns="0" tIns="0" rIns="0" bIns="0" rtlCol="0" anchor="t">
            <a:spAutoFit/>
          </a:bodyPr>
          <a:lstStyle/>
          <a:p>
            <a:pPr algn="ctr">
              <a:lnSpc>
                <a:spcPts val="3842"/>
              </a:lnSpc>
              <a:spcBef>
                <a:spcPct val="0"/>
              </a:spcBef>
            </a:pPr>
            <a:r>
              <a:rPr lang="ja-JP" altLang="en-US" sz="32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rPr>
              <a:t>開発・テスト</a:t>
            </a:r>
            <a:endParaRPr lang="en-US" altLang="ja-JP" sz="3200" b="1" spc="41">
              <a:solidFill>
                <a:schemeClr val="bg1"/>
              </a:solidFill>
              <a:latin typeface="Noto Sans JP Bold" panose="020B0200000000000000" pitchFamily="50" charset="-128"/>
              <a:ea typeface="Noto Sans JP Bold" panose="020B0200000000000000" pitchFamily="50" charset="-128"/>
              <a:cs typeface="UD角ゴ_スモール（N仕様） Medium"/>
              <a:sym typeface="UD角ゴ_スモール（N仕様） Medium"/>
            </a:endParaRPr>
          </a:p>
        </p:txBody>
      </p:sp>
      <p:cxnSp>
        <p:nvCxnSpPr>
          <p:cNvPr id="34" name="直線矢印コネクタ 33">
            <a:extLst>
              <a:ext uri="{FF2B5EF4-FFF2-40B4-BE49-F238E27FC236}">
                <a16:creationId xmlns:a16="http://schemas.microsoft.com/office/drawing/2014/main" id="{3FF3B6C8-84DE-8252-D3FE-A0F1892051CB}"/>
              </a:ext>
            </a:extLst>
          </p:cNvPr>
          <p:cNvCxnSpPr>
            <a:cxnSpLocks/>
          </p:cNvCxnSpPr>
          <p:nvPr/>
        </p:nvCxnSpPr>
        <p:spPr>
          <a:xfrm>
            <a:off x="609600" y="2803471"/>
            <a:ext cx="5105400" cy="0"/>
          </a:xfrm>
          <a:prstGeom prst="straightConnector1">
            <a:avLst/>
          </a:prstGeom>
          <a:ln w="127000">
            <a:solidFill>
              <a:srgbClr val="04445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31B562CA-B0F4-BB82-FA3F-C0C15DD82993}"/>
              </a:ext>
            </a:extLst>
          </p:cNvPr>
          <p:cNvCxnSpPr>
            <a:cxnSpLocks/>
          </p:cNvCxnSpPr>
          <p:nvPr/>
        </p:nvCxnSpPr>
        <p:spPr>
          <a:xfrm>
            <a:off x="5715000" y="3543300"/>
            <a:ext cx="3429000" cy="0"/>
          </a:xfrm>
          <a:prstGeom prst="straightConnector1">
            <a:avLst/>
          </a:prstGeom>
          <a:ln w="127000">
            <a:solidFill>
              <a:srgbClr val="04445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7BEDDF1E-D2C6-0606-3CDC-903D24BD76DC}"/>
              </a:ext>
            </a:extLst>
          </p:cNvPr>
          <p:cNvCxnSpPr>
            <a:cxnSpLocks/>
          </p:cNvCxnSpPr>
          <p:nvPr/>
        </p:nvCxnSpPr>
        <p:spPr>
          <a:xfrm>
            <a:off x="9196487" y="4076700"/>
            <a:ext cx="5129113" cy="0"/>
          </a:xfrm>
          <a:prstGeom prst="straightConnector1">
            <a:avLst/>
          </a:prstGeom>
          <a:ln w="127000">
            <a:solidFill>
              <a:srgbClr val="04445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E2759BE-B277-C431-483B-1EC0415EB643}"/>
              </a:ext>
            </a:extLst>
          </p:cNvPr>
          <p:cNvCxnSpPr>
            <a:cxnSpLocks/>
          </p:cNvCxnSpPr>
          <p:nvPr/>
        </p:nvCxnSpPr>
        <p:spPr>
          <a:xfrm>
            <a:off x="14325600" y="4610100"/>
            <a:ext cx="3306126" cy="0"/>
          </a:xfrm>
          <a:prstGeom prst="straightConnector1">
            <a:avLst/>
          </a:prstGeom>
          <a:ln w="127000">
            <a:solidFill>
              <a:srgbClr val="04445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TextBox 22">
            <a:extLst>
              <a:ext uri="{FF2B5EF4-FFF2-40B4-BE49-F238E27FC236}">
                <a16:creationId xmlns:a16="http://schemas.microsoft.com/office/drawing/2014/main" id="{7B22F14B-C92A-8096-4510-2BA85C256C3C}"/>
              </a:ext>
            </a:extLst>
          </p:cNvPr>
          <p:cNvSpPr txBox="1"/>
          <p:nvPr/>
        </p:nvSpPr>
        <p:spPr>
          <a:xfrm>
            <a:off x="2749519" y="2007651"/>
            <a:ext cx="1677288" cy="620747"/>
          </a:xfrm>
          <a:prstGeom prst="rect">
            <a:avLst/>
          </a:prstGeom>
        </p:spPr>
        <p:txBody>
          <a:bodyPr wrap="square" lIns="0" tIns="0" rIns="0" bIns="0" rtlCol="0" anchor="t">
            <a:spAutoFit/>
          </a:bodyPr>
          <a:lstStyle/>
          <a:p>
            <a:pPr algn="l">
              <a:lnSpc>
                <a:spcPts val="5489"/>
              </a:lnSpc>
              <a:spcBef>
                <a:spcPct val="0"/>
              </a:spcBef>
            </a:pPr>
            <a:r>
              <a:rPr lang="en-US" sz="2999" b="1" spc="59">
                <a:solidFill>
                  <a:srgbClr val="044454"/>
                </a:solidFill>
                <a:latin typeface="+mj-lt"/>
                <a:ea typeface="Noto Sans JP Bold" panose="020B0200000000000000" pitchFamily="50" charset="-128"/>
                <a:cs typeface="UD角ゴ_スモール（N仕様） Bold"/>
                <a:sym typeface="UD角ゴ_スモール（N仕様） Bold"/>
              </a:rPr>
              <a:t>1</a:t>
            </a: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週目</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86" name="TextBox 22">
            <a:extLst>
              <a:ext uri="{FF2B5EF4-FFF2-40B4-BE49-F238E27FC236}">
                <a16:creationId xmlns:a16="http://schemas.microsoft.com/office/drawing/2014/main" id="{92C4BE45-90AC-37EA-008C-48F059C345B4}"/>
              </a:ext>
            </a:extLst>
          </p:cNvPr>
          <p:cNvSpPr txBox="1"/>
          <p:nvPr/>
        </p:nvSpPr>
        <p:spPr>
          <a:xfrm>
            <a:off x="6994994" y="2750511"/>
            <a:ext cx="1677288" cy="620747"/>
          </a:xfrm>
          <a:prstGeom prst="rect">
            <a:avLst/>
          </a:prstGeom>
        </p:spPr>
        <p:txBody>
          <a:bodyPr wrap="square" lIns="0" tIns="0" rIns="0" bIns="0" rtlCol="0" anchor="t">
            <a:spAutoFit/>
          </a:bodyPr>
          <a:lstStyle/>
          <a:p>
            <a:pPr algn="l">
              <a:lnSpc>
                <a:spcPts val="5489"/>
              </a:lnSpc>
              <a:spcBef>
                <a:spcPct val="0"/>
              </a:spcBef>
            </a:pPr>
            <a:r>
              <a:rPr lang="en-US" altLang="ja-JP" sz="2999" b="1" spc="59">
                <a:solidFill>
                  <a:srgbClr val="044454"/>
                </a:solidFill>
                <a:latin typeface="+mj-lt"/>
                <a:ea typeface="Noto Sans JP Bold" panose="020B0200000000000000" pitchFamily="50" charset="-128"/>
                <a:cs typeface="UD角ゴ_スモール（N仕様） Bold"/>
                <a:sym typeface="UD角ゴ_スモール（N仕様） Bold"/>
              </a:rPr>
              <a:t>2</a:t>
            </a: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週目</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90" name="TextBox 22">
            <a:extLst>
              <a:ext uri="{FF2B5EF4-FFF2-40B4-BE49-F238E27FC236}">
                <a16:creationId xmlns:a16="http://schemas.microsoft.com/office/drawing/2014/main" id="{4864BFD8-7415-CEBA-8E32-D98FB33C3E1F}"/>
              </a:ext>
            </a:extLst>
          </p:cNvPr>
          <p:cNvSpPr txBox="1"/>
          <p:nvPr/>
        </p:nvSpPr>
        <p:spPr>
          <a:xfrm>
            <a:off x="11222661" y="3320138"/>
            <a:ext cx="1677288" cy="620747"/>
          </a:xfrm>
          <a:prstGeom prst="rect">
            <a:avLst/>
          </a:prstGeom>
        </p:spPr>
        <p:txBody>
          <a:bodyPr wrap="square" lIns="0" tIns="0" rIns="0" bIns="0" rtlCol="0" anchor="t">
            <a:spAutoFit/>
          </a:bodyPr>
          <a:lstStyle/>
          <a:p>
            <a:pPr algn="l">
              <a:lnSpc>
                <a:spcPts val="5489"/>
              </a:lnSpc>
              <a:spcBef>
                <a:spcPct val="0"/>
              </a:spcBef>
            </a:pPr>
            <a:r>
              <a:rPr lang="en-US" altLang="ja-JP" sz="2999" b="1" spc="59">
                <a:solidFill>
                  <a:srgbClr val="044454"/>
                </a:solidFill>
                <a:latin typeface="+mj-lt"/>
                <a:ea typeface="Noto Sans JP Bold" panose="020B0200000000000000" pitchFamily="50" charset="-128"/>
                <a:cs typeface="UD角ゴ_スモール（N仕様） Bold"/>
                <a:sym typeface="UD角ゴ_スモール（N仕様） Bold"/>
              </a:rPr>
              <a:t>3</a:t>
            </a: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週目</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91" name="TextBox 22">
            <a:extLst>
              <a:ext uri="{FF2B5EF4-FFF2-40B4-BE49-F238E27FC236}">
                <a16:creationId xmlns:a16="http://schemas.microsoft.com/office/drawing/2014/main" id="{D4BD2956-9A72-562C-1CC5-B8F31F90D884}"/>
              </a:ext>
            </a:extLst>
          </p:cNvPr>
          <p:cNvSpPr txBox="1"/>
          <p:nvPr/>
        </p:nvSpPr>
        <p:spPr>
          <a:xfrm>
            <a:off x="15277931" y="3722653"/>
            <a:ext cx="1677285" cy="620747"/>
          </a:xfrm>
          <a:prstGeom prst="rect">
            <a:avLst/>
          </a:prstGeom>
        </p:spPr>
        <p:txBody>
          <a:bodyPr wrap="square" lIns="0" tIns="0" rIns="0" bIns="0" rtlCol="0" anchor="t">
            <a:spAutoFit/>
          </a:bodyPr>
          <a:lstStyle/>
          <a:p>
            <a:pPr algn="l">
              <a:lnSpc>
                <a:spcPts val="5489"/>
              </a:lnSpc>
              <a:spcBef>
                <a:spcPct val="0"/>
              </a:spcBef>
            </a:pPr>
            <a:r>
              <a:rPr lang="en-US" altLang="ja-JP" sz="2999" b="1" spc="59">
                <a:solidFill>
                  <a:srgbClr val="044454"/>
                </a:solidFill>
                <a:latin typeface="+mj-lt"/>
                <a:ea typeface="Noto Sans JP Bold" panose="020B0200000000000000" pitchFamily="50" charset="-128"/>
                <a:cs typeface="UD角ゴ_スモール（N仕様） Bold"/>
                <a:sym typeface="UD角ゴ_スモール（N仕様） Bold"/>
              </a:rPr>
              <a:t>4</a:t>
            </a: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a:t>
            </a:r>
            <a:r>
              <a:rPr lang="en-US" altLang="ja-JP" sz="2999" b="1" spc="59">
                <a:solidFill>
                  <a:srgbClr val="044454"/>
                </a:solidFill>
                <a:latin typeface="+mj-lt"/>
                <a:ea typeface="Noto Sans JP Bold" panose="020B0200000000000000" pitchFamily="50" charset="-128"/>
                <a:cs typeface="UD角ゴ_スモール（N仕様） Bold"/>
                <a:sym typeface="UD角ゴ_スモール（N仕様） Bold"/>
              </a:rPr>
              <a:t>6</a:t>
            </a:r>
            <a:r>
              <a:rPr lang="ja-JP" altLang="en-US" sz="2999" b="1" spc="59">
                <a:solidFill>
                  <a:srgbClr val="044454"/>
                </a:solidFill>
                <a:latin typeface="+mj-lt"/>
                <a:ea typeface="Noto Sans JP Bold" panose="020B0200000000000000" pitchFamily="50" charset="-128"/>
                <a:cs typeface="UD角ゴ_スモール（N仕様） Bold"/>
                <a:sym typeface="UD角ゴ_スモール（N仕様） Bold"/>
              </a:rPr>
              <a:t>週目</a:t>
            </a:r>
            <a:endParaRPr lang="en-US" sz="2999"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92" name="TextBox 22">
            <a:extLst>
              <a:ext uri="{FF2B5EF4-FFF2-40B4-BE49-F238E27FC236}">
                <a16:creationId xmlns:a16="http://schemas.microsoft.com/office/drawing/2014/main" id="{E46921EC-AD56-D051-7E5C-873A515F29D4}"/>
              </a:ext>
            </a:extLst>
          </p:cNvPr>
          <p:cNvSpPr txBox="1"/>
          <p:nvPr/>
        </p:nvSpPr>
        <p:spPr>
          <a:xfrm>
            <a:off x="828700" y="7145230"/>
            <a:ext cx="2759463" cy="620747"/>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要件定義書作成</a:t>
            </a:r>
            <a:endParaRPr lang="en-US"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93" name="TextBox 22">
            <a:extLst>
              <a:ext uri="{FF2B5EF4-FFF2-40B4-BE49-F238E27FC236}">
                <a16:creationId xmlns:a16="http://schemas.microsoft.com/office/drawing/2014/main" id="{029E0D97-9164-3A98-E26F-753AF1624A7F}"/>
              </a:ext>
            </a:extLst>
          </p:cNvPr>
          <p:cNvSpPr txBox="1"/>
          <p:nvPr/>
        </p:nvSpPr>
        <p:spPr>
          <a:xfrm>
            <a:off x="3961214" y="7155774"/>
            <a:ext cx="3468286" cy="602409"/>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各ツールのインストール</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94" name="TextBox 22">
            <a:extLst>
              <a:ext uri="{FF2B5EF4-FFF2-40B4-BE49-F238E27FC236}">
                <a16:creationId xmlns:a16="http://schemas.microsoft.com/office/drawing/2014/main" id="{3F7B5BD1-CB1D-C5EB-6E6E-41AC13313730}"/>
              </a:ext>
            </a:extLst>
          </p:cNvPr>
          <p:cNvSpPr txBox="1"/>
          <p:nvPr/>
        </p:nvSpPr>
        <p:spPr>
          <a:xfrm>
            <a:off x="4335268" y="7679948"/>
            <a:ext cx="2759463" cy="602409"/>
          </a:xfrm>
          <a:prstGeom prst="rect">
            <a:avLst/>
          </a:prstGeom>
        </p:spPr>
        <p:txBody>
          <a:bodyPr wrap="square" lIns="0" tIns="0" rIns="0" bIns="0" rtlCol="0" anchor="ctr">
            <a:spAutoFit/>
          </a:bodyPr>
          <a:lstStyle/>
          <a:p>
            <a:pPr algn="ctr">
              <a:lnSpc>
                <a:spcPts val="5489"/>
              </a:lnSpc>
              <a:spcBef>
                <a:spcPct val="0"/>
              </a:spcBef>
            </a:pPr>
            <a:r>
              <a:rPr lang="en-US" altLang="ja-JP" sz="2400" b="1" spc="59">
                <a:solidFill>
                  <a:srgbClr val="044454"/>
                </a:solidFill>
                <a:latin typeface="+mj-ea"/>
                <a:ea typeface="+mj-ea"/>
                <a:cs typeface="UD角ゴ_スモール（N仕様） Bold"/>
                <a:sym typeface="UD角ゴ_スモール（N仕様） Bold"/>
              </a:rPr>
              <a:t>XAMPP</a:t>
            </a:r>
            <a:r>
              <a:rPr lang="ja-JP" altLang="en-US" sz="2400" b="1" spc="59">
                <a:solidFill>
                  <a:srgbClr val="044454"/>
                </a:solidFill>
                <a:latin typeface="+mj-ea"/>
                <a:ea typeface="+mj-ea"/>
                <a:cs typeface="UD角ゴ_スモール（N仕様） Bold"/>
                <a:sym typeface="UD角ゴ_スモール（N仕様） Bold"/>
              </a:rPr>
              <a:t>の実装</a:t>
            </a:r>
            <a:endParaRPr lang="en-US" altLang="ja-JP" sz="2400" b="1" spc="59">
              <a:solidFill>
                <a:srgbClr val="044454"/>
              </a:solidFill>
              <a:latin typeface="+mj-ea"/>
              <a:ea typeface="+mj-ea"/>
              <a:cs typeface="UD角ゴ_スモール（N仕様） Bold"/>
              <a:sym typeface="UD角ゴ_スモール（N仕様） Bold"/>
            </a:endParaRPr>
          </a:p>
        </p:txBody>
      </p:sp>
      <p:sp>
        <p:nvSpPr>
          <p:cNvPr id="95" name="TextBox 22">
            <a:extLst>
              <a:ext uri="{FF2B5EF4-FFF2-40B4-BE49-F238E27FC236}">
                <a16:creationId xmlns:a16="http://schemas.microsoft.com/office/drawing/2014/main" id="{85D26468-F3BC-BD24-F4F2-09F1E7E8EC5D}"/>
              </a:ext>
            </a:extLst>
          </p:cNvPr>
          <p:cNvSpPr txBox="1"/>
          <p:nvPr/>
        </p:nvSpPr>
        <p:spPr>
          <a:xfrm>
            <a:off x="7461736" y="6843330"/>
            <a:ext cx="3468286" cy="602409"/>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課題演習</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96" name="TextBox 22">
            <a:extLst>
              <a:ext uri="{FF2B5EF4-FFF2-40B4-BE49-F238E27FC236}">
                <a16:creationId xmlns:a16="http://schemas.microsoft.com/office/drawing/2014/main" id="{59FCE518-E389-0B82-52E5-DADBE86517B1}"/>
              </a:ext>
            </a:extLst>
          </p:cNvPr>
          <p:cNvSpPr txBox="1"/>
          <p:nvPr/>
        </p:nvSpPr>
        <p:spPr>
          <a:xfrm>
            <a:off x="7524191" y="7299237"/>
            <a:ext cx="3468286" cy="602409"/>
          </a:xfrm>
          <a:prstGeom prst="rect">
            <a:avLst/>
          </a:prstGeom>
        </p:spPr>
        <p:txBody>
          <a:bodyPr wrap="square" lIns="0" tIns="0" rIns="0" bIns="0" rtlCol="0" anchor="ctr">
            <a:spAutoFit/>
          </a:bodyPr>
          <a:lstStyle/>
          <a:p>
            <a:pPr algn="ctr">
              <a:lnSpc>
                <a:spcPts val="5489"/>
              </a:lnSpc>
              <a:spcBef>
                <a:spcPct val="0"/>
              </a:spcBef>
            </a:pPr>
            <a:r>
              <a:rPr lang="en-US" altLang="ja-JP" sz="2400" b="1" spc="59" err="1">
                <a:solidFill>
                  <a:srgbClr val="044454"/>
                </a:solidFill>
                <a:latin typeface="+mj-lt"/>
                <a:ea typeface="Noto Sans JP Bold" panose="020B0200000000000000" pitchFamily="50" charset="-128"/>
                <a:cs typeface="UD角ゴ_スモール（N仕様） Bold"/>
                <a:sym typeface="UD角ゴ_スモール（N仕様） Bold"/>
              </a:rPr>
              <a:t>PHP+MySQL</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97" name="TextBox 22">
            <a:extLst>
              <a:ext uri="{FF2B5EF4-FFF2-40B4-BE49-F238E27FC236}">
                <a16:creationId xmlns:a16="http://schemas.microsoft.com/office/drawing/2014/main" id="{8B9A70FA-7609-2EA3-F41B-9E686C0CC293}"/>
              </a:ext>
            </a:extLst>
          </p:cNvPr>
          <p:cNvSpPr txBox="1"/>
          <p:nvPr/>
        </p:nvSpPr>
        <p:spPr>
          <a:xfrm>
            <a:off x="7309336" y="7772830"/>
            <a:ext cx="3740779" cy="602409"/>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自己紹介アンケートアプリ</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98" name="TextBox 22">
            <a:extLst>
              <a:ext uri="{FF2B5EF4-FFF2-40B4-BE49-F238E27FC236}">
                <a16:creationId xmlns:a16="http://schemas.microsoft.com/office/drawing/2014/main" id="{4BDC8BF3-21CB-E16A-13AD-DF0BCD425060}"/>
              </a:ext>
            </a:extLst>
          </p:cNvPr>
          <p:cNvSpPr txBox="1"/>
          <p:nvPr/>
        </p:nvSpPr>
        <p:spPr>
          <a:xfrm>
            <a:off x="7309336" y="8172520"/>
            <a:ext cx="3740779" cy="602409"/>
          </a:xfrm>
          <a:prstGeom prst="rect">
            <a:avLst/>
          </a:prstGeom>
        </p:spPr>
        <p:txBody>
          <a:bodyPr wrap="square" lIns="0" tIns="0" rIns="0" bIns="0" rtlCol="0" anchor="ctr">
            <a:spAutoFit/>
          </a:bodyPr>
          <a:lstStyle/>
          <a:p>
            <a:pPr algn="ctr">
              <a:lnSpc>
                <a:spcPts val="5489"/>
              </a:lnSpc>
              <a:spcBef>
                <a:spcPct val="0"/>
              </a:spcBef>
            </a:pPr>
            <a:r>
              <a:rPr lang="en-US" altLang="ja-JP" sz="2400" b="1" spc="59">
                <a:solidFill>
                  <a:srgbClr val="044454"/>
                </a:solidFill>
                <a:latin typeface="+mj-lt"/>
                <a:ea typeface="Noto Sans JP Bold" panose="020B0200000000000000" pitchFamily="50" charset="-128"/>
                <a:cs typeface="UD角ゴ_スモール（N仕様） Bold"/>
                <a:sym typeface="UD角ゴ_スモール（N仕様） Bold"/>
              </a:rPr>
              <a:t>JavaScript</a:t>
            </a: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基礎編</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99" name="TextBox 22">
            <a:extLst>
              <a:ext uri="{FF2B5EF4-FFF2-40B4-BE49-F238E27FC236}">
                <a16:creationId xmlns:a16="http://schemas.microsoft.com/office/drawing/2014/main" id="{37767A16-8C2A-3D8A-B6A9-D16B3F1E98B2}"/>
              </a:ext>
            </a:extLst>
          </p:cNvPr>
          <p:cNvSpPr txBox="1"/>
          <p:nvPr/>
        </p:nvSpPr>
        <p:spPr>
          <a:xfrm>
            <a:off x="7335665" y="8631466"/>
            <a:ext cx="3740779" cy="602409"/>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自己紹介</a:t>
            </a:r>
            <a:r>
              <a:rPr lang="en-US" altLang="ja-JP" sz="2400" b="1" spc="59">
                <a:solidFill>
                  <a:srgbClr val="044454"/>
                </a:solidFill>
                <a:latin typeface="+mj-lt"/>
                <a:ea typeface="Noto Sans JP Bold" panose="020B0200000000000000" pitchFamily="50" charset="-128"/>
                <a:cs typeface="UD角ゴ_スモール（N仕様） Bold"/>
                <a:sym typeface="UD角ゴ_スモール（N仕様） Bold"/>
              </a:rPr>
              <a:t>API</a:t>
            </a: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アプリ</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100" name="TextBox 22">
            <a:extLst>
              <a:ext uri="{FF2B5EF4-FFF2-40B4-BE49-F238E27FC236}">
                <a16:creationId xmlns:a16="http://schemas.microsoft.com/office/drawing/2014/main" id="{07CD5DCB-B9FD-4F8C-2FD0-B5868C9CFB4F}"/>
              </a:ext>
            </a:extLst>
          </p:cNvPr>
          <p:cNvSpPr txBox="1"/>
          <p:nvPr/>
        </p:nvSpPr>
        <p:spPr>
          <a:xfrm>
            <a:off x="10841755" y="7279972"/>
            <a:ext cx="3468286" cy="602409"/>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プログラム設計書作成</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101" name="TextBox 22">
            <a:extLst>
              <a:ext uri="{FF2B5EF4-FFF2-40B4-BE49-F238E27FC236}">
                <a16:creationId xmlns:a16="http://schemas.microsoft.com/office/drawing/2014/main" id="{1A98B564-76F0-FE11-4D14-1185295C16B4}"/>
              </a:ext>
            </a:extLst>
          </p:cNvPr>
          <p:cNvSpPr txBox="1"/>
          <p:nvPr/>
        </p:nvSpPr>
        <p:spPr>
          <a:xfrm>
            <a:off x="14270910" y="7251632"/>
            <a:ext cx="3468286" cy="602409"/>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コード作成</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102" name="TextBox 22">
            <a:extLst>
              <a:ext uri="{FF2B5EF4-FFF2-40B4-BE49-F238E27FC236}">
                <a16:creationId xmlns:a16="http://schemas.microsoft.com/office/drawing/2014/main" id="{6DBF8E87-44D9-2E41-DD5D-2D1AFF6AA3F4}"/>
              </a:ext>
            </a:extLst>
          </p:cNvPr>
          <p:cNvSpPr txBox="1"/>
          <p:nvPr/>
        </p:nvSpPr>
        <p:spPr>
          <a:xfrm>
            <a:off x="10857314" y="7758183"/>
            <a:ext cx="3468286" cy="602409"/>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スケジュール作成</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103" name="TextBox 22">
            <a:extLst>
              <a:ext uri="{FF2B5EF4-FFF2-40B4-BE49-F238E27FC236}">
                <a16:creationId xmlns:a16="http://schemas.microsoft.com/office/drawing/2014/main" id="{26C2B6B9-8993-E02B-64E0-477209824F07}"/>
              </a:ext>
            </a:extLst>
          </p:cNvPr>
          <p:cNvSpPr txBox="1"/>
          <p:nvPr/>
        </p:nvSpPr>
        <p:spPr>
          <a:xfrm>
            <a:off x="10858456" y="8282071"/>
            <a:ext cx="3468286" cy="602409"/>
          </a:xfrm>
          <a:prstGeom prst="rect">
            <a:avLst/>
          </a:prstGeom>
        </p:spPr>
        <p:txBody>
          <a:bodyPr wrap="square" lIns="0" tIns="0" rIns="0" bIns="0" rtlCol="0" anchor="ctr">
            <a:spAutoFit/>
          </a:bodyPr>
          <a:lstStyle/>
          <a:p>
            <a:pPr algn="ctr">
              <a:lnSpc>
                <a:spcPts val="5489"/>
              </a:lnSpc>
              <a:spcBef>
                <a:spcPct val="0"/>
              </a:spcBef>
            </a:pPr>
            <a:r>
              <a:rPr lang="en-US" altLang="ja-JP" sz="2400" b="1" spc="59">
                <a:solidFill>
                  <a:srgbClr val="044454"/>
                </a:solidFill>
                <a:latin typeface="+mj-lt"/>
                <a:ea typeface="Noto Sans JP Bold" panose="020B0200000000000000" pitchFamily="50" charset="-128"/>
                <a:cs typeface="UD角ゴ_スモール（N仕様） Bold"/>
                <a:sym typeface="UD角ゴ_スモール（N仕様） Bold"/>
              </a:rPr>
              <a:t>Git, Backlog</a:t>
            </a:r>
          </a:p>
        </p:txBody>
      </p:sp>
      <p:sp>
        <p:nvSpPr>
          <p:cNvPr id="104" name="TextBox 22">
            <a:extLst>
              <a:ext uri="{FF2B5EF4-FFF2-40B4-BE49-F238E27FC236}">
                <a16:creationId xmlns:a16="http://schemas.microsoft.com/office/drawing/2014/main" id="{32DEE668-E930-F820-E5D0-09A6A888AD82}"/>
              </a:ext>
            </a:extLst>
          </p:cNvPr>
          <p:cNvSpPr txBox="1"/>
          <p:nvPr/>
        </p:nvSpPr>
        <p:spPr>
          <a:xfrm>
            <a:off x="14274222" y="7844979"/>
            <a:ext cx="3468286" cy="602409"/>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テスト仕様書作成</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
        <p:nvSpPr>
          <p:cNvPr id="105" name="TextBox 22">
            <a:extLst>
              <a:ext uri="{FF2B5EF4-FFF2-40B4-BE49-F238E27FC236}">
                <a16:creationId xmlns:a16="http://schemas.microsoft.com/office/drawing/2014/main" id="{8836FBCF-1629-D346-B0A8-C4B6EA3755A6}"/>
              </a:ext>
            </a:extLst>
          </p:cNvPr>
          <p:cNvSpPr txBox="1"/>
          <p:nvPr/>
        </p:nvSpPr>
        <p:spPr>
          <a:xfrm>
            <a:off x="14270910" y="8447388"/>
            <a:ext cx="3468286" cy="602409"/>
          </a:xfrm>
          <a:prstGeom prst="rect">
            <a:avLst/>
          </a:prstGeom>
        </p:spPr>
        <p:txBody>
          <a:bodyPr wrap="square" lIns="0" tIns="0" rIns="0" bIns="0" rtlCol="0" anchor="ctr">
            <a:spAutoFit/>
          </a:bodyPr>
          <a:lstStyle/>
          <a:p>
            <a:pPr algn="ctr">
              <a:lnSpc>
                <a:spcPts val="5489"/>
              </a:lnSpc>
              <a:spcBef>
                <a:spcPct val="0"/>
              </a:spcBef>
            </a:pPr>
            <a:r>
              <a:rPr lang="ja-JP" altLang="en-US" sz="2400" b="1" spc="59">
                <a:solidFill>
                  <a:srgbClr val="044454"/>
                </a:solidFill>
                <a:latin typeface="+mj-lt"/>
                <a:ea typeface="Noto Sans JP Bold" panose="020B0200000000000000" pitchFamily="50" charset="-128"/>
                <a:cs typeface="UD角ゴ_スモール（N仕様） Bold"/>
                <a:sym typeface="UD角ゴ_スモール（N仕様） Bold"/>
              </a:rPr>
              <a:t>コード修正</a:t>
            </a:r>
            <a:endParaRPr lang="en-US" altLang="ja-JP" sz="2400" b="1" spc="59">
              <a:solidFill>
                <a:srgbClr val="044454"/>
              </a:solidFill>
              <a:latin typeface="+mj-lt"/>
              <a:ea typeface="Noto Sans JP Bold" panose="020B0200000000000000" pitchFamily="50" charset="-128"/>
              <a:cs typeface="UD角ゴ_スモール（N仕様） Bold"/>
              <a:sym typeface="UD角ゴ_スモール（N仕様） Bold"/>
            </a:endParaRPr>
          </a:p>
        </p:txBody>
      </p:sp>
    </p:spTree>
    <p:extLst>
      <p:ext uri="{BB962C8B-B14F-4D97-AF65-F5344CB8AC3E}">
        <p14:creationId xmlns:p14="http://schemas.microsoft.com/office/powerpoint/2010/main" val="699893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2">
      <a:majorFont>
        <a:latin typeface="Noto Sans JP Bold"/>
        <a:ea typeface="Noto Sans JP Bold"/>
        <a:cs typeface=""/>
      </a:majorFont>
      <a:minorFont>
        <a:latin typeface="Noto Sans JP"/>
        <a:ea typeface="Noto Sans JP"/>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7966</Words>
  <Application>Microsoft Office PowerPoint</Application>
  <PresentationFormat>ユーザー設定</PresentationFormat>
  <Paragraphs>2692</Paragraphs>
  <Slides>41</Slides>
  <Notes>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41</vt:i4>
      </vt:variant>
    </vt:vector>
  </HeadingPairs>
  <TitlesOfParts>
    <vt:vector size="46" baseType="lpstr">
      <vt:lpstr>Noto Sans JP Bold</vt:lpstr>
      <vt:lpstr>Arial</vt:lpstr>
      <vt:lpstr>游ゴシック</vt:lpstr>
      <vt:lpstr>Noto Sans JP</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黒 青 シンプル 月次 業務報告書 IT スライド プレゼンテーション</dc:title>
  <dc:creator>i.sakai</dc:creator>
  <cp:lastModifiedBy>坂井 壱謙</cp:lastModifiedBy>
  <cp:revision>2</cp:revision>
  <dcterms:created xsi:type="dcterms:W3CDTF">2006-08-16T00:00:00Z</dcterms:created>
  <dcterms:modified xsi:type="dcterms:W3CDTF">2025-11-11T01:14:00Z</dcterms:modified>
  <dc:identifier>DAG3uL7c4Sc</dc:identifier>
</cp:coreProperties>
</file>